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79"/>
  </p:notesMasterIdLst>
  <p:sldIdLst>
    <p:sldId id="256" r:id="rId2"/>
    <p:sldId id="257" r:id="rId3"/>
    <p:sldId id="549" r:id="rId4"/>
    <p:sldId id="550" r:id="rId5"/>
    <p:sldId id="551" r:id="rId6"/>
    <p:sldId id="552" r:id="rId7"/>
    <p:sldId id="442" r:id="rId8"/>
    <p:sldId id="544" r:id="rId9"/>
    <p:sldId id="372" r:id="rId10"/>
    <p:sldId id="553" r:id="rId11"/>
    <p:sldId id="377" r:id="rId12"/>
    <p:sldId id="554" r:id="rId13"/>
    <p:sldId id="545" r:id="rId14"/>
    <p:sldId id="466" r:id="rId15"/>
    <p:sldId id="467" r:id="rId16"/>
    <p:sldId id="566" r:id="rId17"/>
    <p:sldId id="468" r:id="rId18"/>
    <p:sldId id="562" r:id="rId19"/>
    <p:sldId id="556" r:id="rId20"/>
    <p:sldId id="560" r:id="rId21"/>
    <p:sldId id="561" r:id="rId22"/>
    <p:sldId id="563" r:id="rId23"/>
    <p:sldId id="568" r:id="rId24"/>
    <p:sldId id="557" r:id="rId25"/>
    <p:sldId id="310" r:id="rId26"/>
    <p:sldId id="558" r:id="rId27"/>
    <p:sldId id="469" r:id="rId28"/>
    <p:sldId id="472" r:id="rId29"/>
    <p:sldId id="473" r:id="rId30"/>
    <p:sldId id="565" r:id="rId31"/>
    <p:sldId id="474" r:id="rId32"/>
    <p:sldId id="572" r:id="rId33"/>
    <p:sldId id="316" r:id="rId34"/>
    <p:sldId id="571" r:id="rId35"/>
    <p:sldId id="576" r:id="rId36"/>
    <p:sldId id="577" r:id="rId37"/>
    <p:sldId id="578" r:id="rId38"/>
    <p:sldId id="478" r:id="rId39"/>
    <p:sldId id="570" r:id="rId40"/>
    <p:sldId id="315" r:id="rId41"/>
    <p:sldId id="574" r:id="rId42"/>
    <p:sldId id="573" r:id="rId43"/>
    <p:sldId id="555" r:id="rId44"/>
    <p:sldId id="575" r:id="rId45"/>
    <p:sldId id="546" r:id="rId46"/>
    <p:sldId id="493" r:id="rId47"/>
    <p:sldId id="460" r:id="rId48"/>
    <p:sldId id="461" r:id="rId49"/>
    <p:sldId id="523" r:id="rId50"/>
    <p:sldId id="463" r:id="rId51"/>
    <p:sldId id="524" r:id="rId52"/>
    <p:sldId id="462" r:id="rId53"/>
    <p:sldId id="525" r:id="rId54"/>
    <p:sldId id="464" r:id="rId55"/>
    <p:sldId id="402" r:id="rId56"/>
    <p:sldId id="547" r:id="rId57"/>
    <p:sldId id="526" r:id="rId58"/>
    <p:sldId id="528" r:id="rId59"/>
    <p:sldId id="537" r:id="rId60"/>
    <p:sldId id="479" r:id="rId61"/>
    <p:sldId id="480" r:id="rId62"/>
    <p:sldId id="548" r:id="rId63"/>
    <p:sldId id="339" r:id="rId64"/>
    <p:sldId id="580" r:id="rId65"/>
    <p:sldId id="581" r:id="rId66"/>
    <p:sldId id="340" r:id="rId67"/>
    <p:sldId id="579" r:id="rId68"/>
    <p:sldId id="343" r:id="rId69"/>
    <p:sldId id="344" r:id="rId70"/>
    <p:sldId id="347" r:id="rId71"/>
    <p:sldId id="348" r:id="rId72"/>
    <p:sldId id="351" r:id="rId73"/>
    <p:sldId id="365" r:id="rId74"/>
    <p:sldId id="454" r:id="rId75"/>
    <p:sldId id="455" r:id="rId76"/>
    <p:sldId id="435" r:id="rId77"/>
    <p:sldId id="363" r:id="rId7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58"/>
    <p:restoredTop sz="93092" autoAdjust="0"/>
  </p:normalViewPr>
  <p:slideViewPr>
    <p:cSldViewPr snapToGrid="0">
      <p:cViewPr varScale="1">
        <p:scale>
          <a:sx n="68" d="100"/>
          <a:sy n="68" d="100"/>
        </p:scale>
        <p:origin x="109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2600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A7D273-2B6E-2E48-80D9-909DB4B92E9D}" type="doc">
      <dgm:prSet loTypeId="urn:microsoft.com/office/officeart/2008/layout/VerticalCurvedLis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93CB97B-C0E4-D644-8099-893640DED954}">
      <dgm:prSet phldrT="[Text]"/>
      <dgm:spPr/>
      <dgm:t>
        <a:bodyPr/>
        <a:lstStyle/>
        <a:p>
          <a:r>
            <a:rPr lang="en-US" dirty="0"/>
            <a:t>To restrict data access</a:t>
          </a:r>
        </a:p>
      </dgm:t>
    </dgm:pt>
    <dgm:pt modelId="{47E998F2-F461-A642-BE8E-5149C7315E22}" type="parTrans" cxnId="{1CAED411-A65C-864D-8DC8-5E6625312F57}">
      <dgm:prSet/>
      <dgm:spPr/>
      <dgm:t>
        <a:bodyPr/>
        <a:lstStyle/>
        <a:p>
          <a:endParaRPr lang="en-US"/>
        </a:p>
      </dgm:t>
    </dgm:pt>
    <dgm:pt modelId="{46C3EE9F-A601-4F49-8217-7C30D99EA075}" type="sibTrans" cxnId="{1CAED411-A65C-864D-8DC8-5E6625312F57}">
      <dgm:prSet/>
      <dgm:spPr/>
      <dgm:t>
        <a:bodyPr/>
        <a:lstStyle/>
        <a:p>
          <a:endParaRPr lang="en-US"/>
        </a:p>
      </dgm:t>
    </dgm:pt>
    <dgm:pt modelId="{AD0B6266-05FB-8B4C-AC24-4A7EC3E0C1B6}">
      <dgm:prSet phldrT="[Text]"/>
      <dgm:spPr/>
      <dgm:t>
        <a:bodyPr/>
        <a:lstStyle/>
        <a:p>
          <a:r>
            <a:rPr lang="en-US" dirty="0"/>
            <a:t>To make complex queries look simpler</a:t>
          </a:r>
        </a:p>
      </dgm:t>
    </dgm:pt>
    <dgm:pt modelId="{26C86129-71A4-AC44-A870-0AD39A37E504}" type="parTrans" cxnId="{4AA66A72-67D6-6343-B727-8A3342649E46}">
      <dgm:prSet/>
      <dgm:spPr/>
      <dgm:t>
        <a:bodyPr/>
        <a:lstStyle/>
        <a:p>
          <a:endParaRPr lang="en-US"/>
        </a:p>
      </dgm:t>
    </dgm:pt>
    <dgm:pt modelId="{4A847AEA-AFAD-6B49-882F-CA7374B198D2}" type="sibTrans" cxnId="{4AA66A72-67D6-6343-B727-8A3342649E46}">
      <dgm:prSet/>
      <dgm:spPr/>
      <dgm:t>
        <a:bodyPr/>
        <a:lstStyle/>
        <a:p>
          <a:endParaRPr lang="en-US"/>
        </a:p>
      </dgm:t>
    </dgm:pt>
    <dgm:pt modelId="{5CE0DC1D-515F-3C42-B4F3-D67B6239DC44}">
      <dgm:prSet phldrT="[Text]"/>
      <dgm:spPr/>
      <dgm:t>
        <a:bodyPr/>
        <a:lstStyle/>
        <a:p>
          <a:r>
            <a:rPr lang="en-US" dirty="0"/>
            <a:t>To provide data independence</a:t>
          </a:r>
        </a:p>
      </dgm:t>
    </dgm:pt>
    <dgm:pt modelId="{B7F225C9-00E1-BF43-A314-DF7BC26D2CC4}" type="parTrans" cxnId="{61898D2E-B93B-1543-BE80-876579B781DE}">
      <dgm:prSet/>
      <dgm:spPr/>
      <dgm:t>
        <a:bodyPr/>
        <a:lstStyle/>
        <a:p>
          <a:endParaRPr lang="en-US"/>
        </a:p>
      </dgm:t>
    </dgm:pt>
    <dgm:pt modelId="{95B734E6-DC9E-6F46-AA8F-7656C02BB733}" type="sibTrans" cxnId="{61898D2E-B93B-1543-BE80-876579B781DE}">
      <dgm:prSet/>
      <dgm:spPr/>
      <dgm:t>
        <a:bodyPr/>
        <a:lstStyle/>
        <a:p>
          <a:endParaRPr lang="en-US"/>
        </a:p>
      </dgm:t>
    </dgm:pt>
    <dgm:pt modelId="{2F9A21B6-360E-9648-B52B-F64124C02C57}">
      <dgm:prSet phldrT="[Text]"/>
      <dgm:spPr/>
      <dgm:t>
        <a:bodyPr/>
        <a:lstStyle/>
        <a:p>
          <a:r>
            <a:rPr lang="en-US" altLang="en-US">
              <a:latin typeface="+mn-lt"/>
            </a:rPr>
            <a:t>To present different views of the same data</a:t>
          </a:r>
          <a:endParaRPr lang="en-US" dirty="0"/>
        </a:p>
      </dgm:t>
    </dgm:pt>
    <dgm:pt modelId="{4473DD31-BA14-2E48-AC72-606E00145CB3}" type="parTrans" cxnId="{51DE8DC1-E851-C049-9702-A9C88D43A79B}">
      <dgm:prSet/>
      <dgm:spPr/>
      <dgm:t>
        <a:bodyPr/>
        <a:lstStyle/>
        <a:p>
          <a:endParaRPr lang="en-US"/>
        </a:p>
      </dgm:t>
    </dgm:pt>
    <dgm:pt modelId="{05BEF2CA-EA7D-6348-9462-4DF0334331CC}" type="sibTrans" cxnId="{51DE8DC1-E851-C049-9702-A9C88D43A79B}">
      <dgm:prSet/>
      <dgm:spPr/>
      <dgm:t>
        <a:bodyPr/>
        <a:lstStyle/>
        <a:p>
          <a:endParaRPr lang="en-US"/>
        </a:p>
      </dgm:t>
    </dgm:pt>
    <dgm:pt modelId="{FDD35C85-84AE-9B4B-A7D1-75C0E979C13B}">
      <dgm:prSet phldrT="[Text]"/>
      <dgm:spPr/>
      <dgm:t>
        <a:bodyPr/>
        <a:lstStyle/>
        <a:p>
          <a:r>
            <a:rPr lang="en-US" dirty="0"/>
            <a:t>To have better control over data</a:t>
          </a:r>
        </a:p>
      </dgm:t>
    </dgm:pt>
    <dgm:pt modelId="{62D1A51B-A874-7047-A66A-B895E506DED2}" type="parTrans" cxnId="{04083F7E-DC20-E547-ADCC-648FA02B6604}">
      <dgm:prSet/>
      <dgm:spPr/>
      <dgm:t>
        <a:bodyPr/>
        <a:lstStyle/>
        <a:p>
          <a:endParaRPr lang="en-US"/>
        </a:p>
      </dgm:t>
    </dgm:pt>
    <dgm:pt modelId="{1CBF1020-860F-914C-88B2-CDE2438E3793}" type="sibTrans" cxnId="{04083F7E-DC20-E547-ADCC-648FA02B6604}">
      <dgm:prSet/>
      <dgm:spPr/>
      <dgm:t>
        <a:bodyPr/>
        <a:lstStyle/>
        <a:p>
          <a:endParaRPr lang="en-US"/>
        </a:p>
      </dgm:t>
    </dgm:pt>
    <dgm:pt modelId="{EF2ADEE5-E025-8B4C-B7CF-B486847C3C41}">
      <dgm:prSet phldrT="[Text]"/>
      <dgm:spPr/>
      <dgm:t>
        <a:bodyPr/>
        <a:lstStyle/>
        <a:p>
          <a:r>
            <a:rPr lang="en-US" dirty="0"/>
            <a:t>Grants are made easier</a:t>
          </a:r>
        </a:p>
      </dgm:t>
    </dgm:pt>
    <dgm:pt modelId="{74E8E82E-8390-6D49-A2AB-569563C45CA1}" type="parTrans" cxnId="{3F55227E-002A-E54D-BE1A-13E90D8C3B45}">
      <dgm:prSet/>
      <dgm:spPr/>
      <dgm:t>
        <a:bodyPr/>
        <a:lstStyle/>
        <a:p>
          <a:endParaRPr lang="en-US"/>
        </a:p>
      </dgm:t>
    </dgm:pt>
    <dgm:pt modelId="{CAB158D3-9E24-AB4B-9537-23CA44AA48B6}" type="sibTrans" cxnId="{3F55227E-002A-E54D-BE1A-13E90D8C3B45}">
      <dgm:prSet/>
      <dgm:spPr/>
      <dgm:t>
        <a:bodyPr/>
        <a:lstStyle/>
        <a:p>
          <a:endParaRPr lang="en-US"/>
        </a:p>
      </dgm:t>
    </dgm:pt>
    <dgm:pt modelId="{BDD8A557-FA1E-454F-A68F-5973056888A2}" type="pres">
      <dgm:prSet presAssocID="{6BA7D273-2B6E-2E48-80D9-909DB4B92E9D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2D08FCB9-7B02-F149-BACA-43FA3700A31D}" type="pres">
      <dgm:prSet presAssocID="{6BA7D273-2B6E-2E48-80D9-909DB4B92E9D}" presName="Name1" presStyleCnt="0"/>
      <dgm:spPr/>
    </dgm:pt>
    <dgm:pt modelId="{3271C49D-4D92-0640-A45A-10287960BFCB}" type="pres">
      <dgm:prSet presAssocID="{6BA7D273-2B6E-2E48-80D9-909DB4B92E9D}" presName="cycle" presStyleCnt="0"/>
      <dgm:spPr/>
    </dgm:pt>
    <dgm:pt modelId="{DC713B69-BF76-6F4C-9FAA-A6A5F722FFBC}" type="pres">
      <dgm:prSet presAssocID="{6BA7D273-2B6E-2E48-80D9-909DB4B92E9D}" presName="srcNode" presStyleLbl="node1" presStyleIdx="0" presStyleCnt="6"/>
      <dgm:spPr/>
    </dgm:pt>
    <dgm:pt modelId="{E7792BAF-451C-E946-9F07-64829FAC56AF}" type="pres">
      <dgm:prSet presAssocID="{6BA7D273-2B6E-2E48-80D9-909DB4B92E9D}" presName="conn" presStyleLbl="parChTrans1D2" presStyleIdx="0" presStyleCnt="1"/>
      <dgm:spPr/>
      <dgm:t>
        <a:bodyPr/>
        <a:lstStyle/>
        <a:p>
          <a:endParaRPr lang="en-US"/>
        </a:p>
      </dgm:t>
    </dgm:pt>
    <dgm:pt modelId="{100AFE4B-CEB9-2643-A9AA-651C98664F5A}" type="pres">
      <dgm:prSet presAssocID="{6BA7D273-2B6E-2E48-80D9-909DB4B92E9D}" presName="extraNode" presStyleLbl="node1" presStyleIdx="0" presStyleCnt="6"/>
      <dgm:spPr/>
    </dgm:pt>
    <dgm:pt modelId="{7646546D-FCE4-3B42-9A5C-232711FD757F}" type="pres">
      <dgm:prSet presAssocID="{6BA7D273-2B6E-2E48-80D9-909DB4B92E9D}" presName="dstNode" presStyleLbl="node1" presStyleIdx="0" presStyleCnt="6"/>
      <dgm:spPr/>
    </dgm:pt>
    <dgm:pt modelId="{DCAEEE95-BBD9-5944-9719-F6E3BEB2D72F}" type="pres">
      <dgm:prSet presAssocID="{E93CB97B-C0E4-D644-8099-893640DED954}" presName="text_1" presStyleLbl="node1" presStyleIdx="0" presStyleCnt="6" custLinFactNeighborX="3466" custLinFactNeighborY="-186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02A75F-0991-3C40-8A5D-2D0C72C11A73}" type="pres">
      <dgm:prSet presAssocID="{E93CB97B-C0E4-D644-8099-893640DED954}" presName="accent_1" presStyleCnt="0"/>
      <dgm:spPr/>
    </dgm:pt>
    <dgm:pt modelId="{A8B3D375-8C36-D44A-A440-2C30A439564A}" type="pres">
      <dgm:prSet presAssocID="{E93CB97B-C0E4-D644-8099-893640DED954}" presName="accentRepeatNode" presStyleLbl="solidFgAcc1" presStyleIdx="0" presStyleCnt="6"/>
      <dgm:spPr/>
    </dgm:pt>
    <dgm:pt modelId="{873B74BA-7CE7-A94E-9563-BD228DB02BDB}" type="pres">
      <dgm:prSet presAssocID="{EF2ADEE5-E025-8B4C-B7CF-B486847C3C41}" presName="text_2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C0CD22D-FF8A-8C4E-BA8C-25618A6840CE}" type="pres">
      <dgm:prSet presAssocID="{EF2ADEE5-E025-8B4C-B7CF-B486847C3C41}" presName="accent_2" presStyleCnt="0"/>
      <dgm:spPr/>
    </dgm:pt>
    <dgm:pt modelId="{EE6167FC-2E36-5A43-9ADF-46303A303A72}" type="pres">
      <dgm:prSet presAssocID="{EF2ADEE5-E025-8B4C-B7CF-B486847C3C41}" presName="accentRepeatNode" presStyleLbl="solidFgAcc1" presStyleIdx="1" presStyleCnt="6"/>
      <dgm:spPr/>
    </dgm:pt>
    <dgm:pt modelId="{AF59F46E-90C4-654A-9D05-2B79214BE82A}" type="pres">
      <dgm:prSet presAssocID="{FDD35C85-84AE-9B4B-A7D1-75C0E979C13B}" presName="text_3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8B97BA-0BC3-CD46-BEFA-B3910FF44120}" type="pres">
      <dgm:prSet presAssocID="{FDD35C85-84AE-9B4B-A7D1-75C0E979C13B}" presName="accent_3" presStyleCnt="0"/>
      <dgm:spPr/>
    </dgm:pt>
    <dgm:pt modelId="{B94151A7-4FD0-8147-97DF-7E73555B393A}" type="pres">
      <dgm:prSet presAssocID="{FDD35C85-84AE-9B4B-A7D1-75C0E979C13B}" presName="accentRepeatNode" presStyleLbl="solidFgAcc1" presStyleIdx="2" presStyleCnt="6"/>
      <dgm:spPr/>
    </dgm:pt>
    <dgm:pt modelId="{BE041EB9-2C5C-A649-AEDB-BA62A3C88B27}" type="pres">
      <dgm:prSet presAssocID="{AD0B6266-05FB-8B4C-AC24-4A7EC3E0C1B6}" presName="text_4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D38AF7-D984-064C-906A-6FCE0A501193}" type="pres">
      <dgm:prSet presAssocID="{AD0B6266-05FB-8B4C-AC24-4A7EC3E0C1B6}" presName="accent_4" presStyleCnt="0"/>
      <dgm:spPr/>
    </dgm:pt>
    <dgm:pt modelId="{EE8708C0-FDF8-A846-AC72-D464E7D72132}" type="pres">
      <dgm:prSet presAssocID="{AD0B6266-05FB-8B4C-AC24-4A7EC3E0C1B6}" presName="accentRepeatNode" presStyleLbl="solidFgAcc1" presStyleIdx="3" presStyleCnt="6"/>
      <dgm:spPr/>
    </dgm:pt>
    <dgm:pt modelId="{FB133E24-3EA1-5949-AAC2-F1E450386301}" type="pres">
      <dgm:prSet presAssocID="{5CE0DC1D-515F-3C42-B4F3-D67B6239DC44}" presName="text_5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04B68D-A578-FD4D-B1F8-981CAF87F527}" type="pres">
      <dgm:prSet presAssocID="{5CE0DC1D-515F-3C42-B4F3-D67B6239DC44}" presName="accent_5" presStyleCnt="0"/>
      <dgm:spPr/>
    </dgm:pt>
    <dgm:pt modelId="{D4E22EEB-94C8-C748-9C34-2D22F4896120}" type="pres">
      <dgm:prSet presAssocID="{5CE0DC1D-515F-3C42-B4F3-D67B6239DC44}" presName="accentRepeatNode" presStyleLbl="solidFgAcc1" presStyleIdx="4" presStyleCnt="6"/>
      <dgm:spPr/>
    </dgm:pt>
    <dgm:pt modelId="{1CBDBF64-9B65-3742-AA8F-647F07D35DFE}" type="pres">
      <dgm:prSet presAssocID="{2F9A21B6-360E-9648-B52B-F64124C02C57}" presName="text_6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07E2AB-D8B6-CC41-B7B6-1D455406036E}" type="pres">
      <dgm:prSet presAssocID="{2F9A21B6-360E-9648-B52B-F64124C02C57}" presName="accent_6" presStyleCnt="0"/>
      <dgm:spPr/>
    </dgm:pt>
    <dgm:pt modelId="{812E23BF-2BFE-9749-B3B1-EEFB4FCCD3A6}" type="pres">
      <dgm:prSet presAssocID="{2F9A21B6-360E-9648-B52B-F64124C02C57}" presName="accentRepeatNode" presStyleLbl="solidFgAcc1" presStyleIdx="5" presStyleCnt="6"/>
      <dgm:spPr/>
    </dgm:pt>
  </dgm:ptLst>
  <dgm:cxnLst>
    <dgm:cxn modelId="{04083F7E-DC20-E547-ADCC-648FA02B6604}" srcId="{6BA7D273-2B6E-2E48-80D9-909DB4B92E9D}" destId="{FDD35C85-84AE-9B4B-A7D1-75C0E979C13B}" srcOrd="2" destOrd="0" parTransId="{62D1A51B-A874-7047-A66A-B895E506DED2}" sibTransId="{1CBF1020-860F-914C-88B2-CDE2438E3793}"/>
    <dgm:cxn modelId="{6AFBF6A4-7A73-714E-B7C7-D2C0FB96C0AE}" type="presOf" srcId="{AD0B6266-05FB-8B4C-AC24-4A7EC3E0C1B6}" destId="{BE041EB9-2C5C-A649-AEDB-BA62A3C88B27}" srcOrd="0" destOrd="0" presId="urn:microsoft.com/office/officeart/2008/layout/VerticalCurvedList"/>
    <dgm:cxn modelId="{F53F14F3-3743-2D47-A588-200DCC5C658D}" type="presOf" srcId="{46C3EE9F-A601-4F49-8217-7C30D99EA075}" destId="{E7792BAF-451C-E946-9F07-64829FAC56AF}" srcOrd="0" destOrd="0" presId="urn:microsoft.com/office/officeart/2008/layout/VerticalCurvedList"/>
    <dgm:cxn modelId="{5DA441B0-8CFA-8042-B305-FE6F9F34CD89}" type="presOf" srcId="{6BA7D273-2B6E-2E48-80D9-909DB4B92E9D}" destId="{BDD8A557-FA1E-454F-A68F-5973056888A2}" srcOrd="0" destOrd="0" presId="urn:microsoft.com/office/officeart/2008/layout/VerticalCurvedList"/>
    <dgm:cxn modelId="{61898D2E-B93B-1543-BE80-876579B781DE}" srcId="{6BA7D273-2B6E-2E48-80D9-909DB4B92E9D}" destId="{5CE0DC1D-515F-3C42-B4F3-D67B6239DC44}" srcOrd="4" destOrd="0" parTransId="{B7F225C9-00E1-BF43-A314-DF7BC26D2CC4}" sibTransId="{95B734E6-DC9E-6F46-AA8F-7656C02BB733}"/>
    <dgm:cxn modelId="{6E0BD675-253B-074B-B780-7DB11006D18C}" type="presOf" srcId="{FDD35C85-84AE-9B4B-A7D1-75C0E979C13B}" destId="{AF59F46E-90C4-654A-9D05-2B79214BE82A}" srcOrd="0" destOrd="0" presId="urn:microsoft.com/office/officeart/2008/layout/VerticalCurvedList"/>
    <dgm:cxn modelId="{4AA66A72-67D6-6343-B727-8A3342649E46}" srcId="{6BA7D273-2B6E-2E48-80D9-909DB4B92E9D}" destId="{AD0B6266-05FB-8B4C-AC24-4A7EC3E0C1B6}" srcOrd="3" destOrd="0" parTransId="{26C86129-71A4-AC44-A870-0AD39A37E504}" sibTransId="{4A847AEA-AFAD-6B49-882F-CA7374B198D2}"/>
    <dgm:cxn modelId="{1CAED411-A65C-864D-8DC8-5E6625312F57}" srcId="{6BA7D273-2B6E-2E48-80D9-909DB4B92E9D}" destId="{E93CB97B-C0E4-D644-8099-893640DED954}" srcOrd="0" destOrd="0" parTransId="{47E998F2-F461-A642-BE8E-5149C7315E22}" sibTransId="{46C3EE9F-A601-4F49-8217-7C30D99EA075}"/>
    <dgm:cxn modelId="{51DE8DC1-E851-C049-9702-A9C88D43A79B}" srcId="{6BA7D273-2B6E-2E48-80D9-909DB4B92E9D}" destId="{2F9A21B6-360E-9648-B52B-F64124C02C57}" srcOrd="5" destOrd="0" parTransId="{4473DD31-BA14-2E48-AC72-606E00145CB3}" sibTransId="{05BEF2CA-EA7D-6348-9462-4DF0334331CC}"/>
    <dgm:cxn modelId="{3F55227E-002A-E54D-BE1A-13E90D8C3B45}" srcId="{6BA7D273-2B6E-2E48-80D9-909DB4B92E9D}" destId="{EF2ADEE5-E025-8B4C-B7CF-B486847C3C41}" srcOrd="1" destOrd="0" parTransId="{74E8E82E-8390-6D49-A2AB-569563C45CA1}" sibTransId="{CAB158D3-9E24-AB4B-9537-23CA44AA48B6}"/>
    <dgm:cxn modelId="{9222C854-B7D7-174C-A520-0246FCF1B3FF}" type="presOf" srcId="{EF2ADEE5-E025-8B4C-B7CF-B486847C3C41}" destId="{873B74BA-7CE7-A94E-9563-BD228DB02BDB}" srcOrd="0" destOrd="0" presId="urn:microsoft.com/office/officeart/2008/layout/VerticalCurvedList"/>
    <dgm:cxn modelId="{B513B65E-E673-BB4C-9ECD-A6C9FF4AB0B3}" type="presOf" srcId="{2F9A21B6-360E-9648-B52B-F64124C02C57}" destId="{1CBDBF64-9B65-3742-AA8F-647F07D35DFE}" srcOrd="0" destOrd="0" presId="urn:microsoft.com/office/officeart/2008/layout/VerticalCurvedList"/>
    <dgm:cxn modelId="{D84612E7-B8B1-9142-BFA4-AEAAD79D19CC}" type="presOf" srcId="{5CE0DC1D-515F-3C42-B4F3-D67B6239DC44}" destId="{FB133E24-3EA1-5949-AAC2-F1E450386301}" srcOrd="0" destOrd="0" presId="urn:microsoft.com/office/officeart/2008/layout/VerticalCurvedList"/>
    <dgm:cxn modelId="{6CA82A92-906B-C34C-9170-D869E78948DC}" type="presOf" srcId="{E93CB97B-C0E4-D644-8099-893640DED954}" destId="{DCAEEE95-BBD9-5944-9719-F6E3BEB2D72F}" srcOrd="0" destOrd="0" presId="urn:microsoft.com/office/officeart/2008/layout/VerticalCurvedList"/>
    <dgm:cxn modelId="{28FE7FCA-4715-BA45-BCD0-787B41CDDFB9}" type="presParOf" srcId="{BDD8A557-FA1E-454F-A68F-5973056888A2}" destId="{2D08FCB9-7B02-F149-BACA-43FA3700A31D}" srcOrd="0" destOrd="0" presId="urn:microsoft.com/office/officeart/2008/layout/VerticalCurvedList"/>
    <dgm:cxn modelId="{B92A10FC-D4D7-EF47-92DB-4DE2C96712B9}" type="presParOf" srcId="{2D08FCB9-7B02-F149-BACA-43FA3700A31D}" destId="{3271C49D-4D92-0640-A45A-10287960BFCB}" srcOrd="0" destOrd="0" presId="urn:microsoft.com/office/officeart/2008/layout/VerticalCurvedList"/>
    <dgm:cxn modelId="{EB5D367F-E6D7-6A48-B93A-3DA0DE8B6387}" type="presParOf" srcId="{3271C49D-4D92-0640-A45A-10287960BFCB}" destId="{DC713B69-BF76-6F4C-9FAA-A6A5F722FFBC}" srcOrd="0" destOrd="0" presId="urn:microsoft.com/office/officeart/2008/layout/VerticalCurvedList"/>
    <dgm:cxn modelId="{6F4A3F78-0CB2-994D-8189-DC4EE982699A}" type="presParOf" srcId="{3271C49D-4D92-0640-A45A-10287960BFCB}" destId="{E7792BAF-451C-E946-9F07-64829FAC56AF}" srcOrd="1" destOrd="0" presId="urn:microsoft.com/office/officeart/2008/layout/VerticalCurvedList"/>
    <dgm:cxn modelId="{800EC6AE-03A8-ED4F-9D83-0EB88A53ADF6}" type="presParOf" srcId="{3271C49D-4D92-0640-A45A-10287960BFCB}" destId="{100AFE4B-CEB9-2643-A9AA-651C98664F5A}" srcOrd="2" destOrd="0" presId="urn:microsoft.com/office/officeart/2008/layout/VerticalCurvedList"/>
    <dgm:cxn modelId="{0BFF96E0-145C-C64B-8621-E930D20459C3}" type="presParOf" srcId="{3271C49D-4D92-0640-A45A-10287960BFCB}" destId="{7646546D-FCE4-3B42-9A5C-232711FD757F}" srcOrd="3" destOrd="0" presId="urn:microsoft.com/office/officeart/2008/layout/VerticalCurvedList"/>
    <dgm:cxn modelId="{8EB7A17B-1457-0144-9F7C-209EE3423EBF}" type="presParOf" srcId="{2D08FCB9-7B02-F149-BACA-43FA3700A31D}" destId="{DCAEEE95-BBD9-5944-9719-F6E3BEB2D72F}" srcOrd="1" destOrd="0" presId="urn:microsoft.com/office/officeart/2008/layout/VerticalCurvedList"/>
    <dgm:cxn modelId="{F28C49A1-3CED-6140-A69E-7D16FCD239EC}" type="presParOf" srcId="{2D08FCB9-7B02-F149-BACA-43FA3700A31D}" destId="{7502A75F-0991-3C40-8A5D-2D0C72C11A73}" srcOrd="2" destOrd="0" presId="urn:microsoft.com/office/officeart/2008/layout/VerticalCurvedList"/>
    <dgm:cxn modelId="{0B8CB0D1-0B43-774C-AB62-1CDF546AEF96}" type="presParOf" srcId="{7502A75F-0991-3C40-8A5D-2D0C72C11A73}" destId="{A8B3D375-8C36-D44A-A440-2C30A439564A}" srcOrd="0" destOrd="0" presId="urn:microsoft.com/office/officeart/2008/layout/VerticalCurvedList"/>
    <dgm:cxn modelId="{20067863-829B-E947-A388-9B686833293F}" type="presParOf" srcId="{2D08FCB9-7B02-F149-BACA-43FA3700A31D}" destId="{873B74BA-7CE7-A94E-9563-BD228DB02BDB}" srcOrd="3" destOrd="0" presId="urn:microsoft.com/office/officeart/2008/layout/VerticalCurvedList"/>
    <dgm:cxn modelId="{67D09000-BCF0-C049-9022-AA13518320DD}" type="presParOf" srcId="{2D08FCB9-7B02-F149-BACA-43FA3700A31D}" destId="{9C0CD22D-FF8A-8C4E-BA8C-25618A6840CE}" srcOrd="4" destOrd="0" presId="urn:microsoft.com/office/officeart/2008/layout/VerticalCurvedList"/>
    <dgm:cxn modelId="{E3D2BFD9-8364-D645-AF2B-A97E79967997}" type="presParOf" srcId="{9C0CD22D-FF8A-8C4E-BA8C-25618A6840CE}" destId="{EE6167FC-2E36-5A43-9ADF-46303A303A72}" srcOrd="0" destOrd="0" presId="urn:microsoft.com/office/officeart/2008/layout/VerticalCurvedList"/>
    <dgm:cxn modelId="{C5D86048-6E70-534E-8898-8A842DCDAD0A}" type="presParOf" srcId="{2D08FCB9-7B02-F149-BACA-43FA3700A31D}" destId="{AF59F46E-90C4-654A-9D05-2B79214BE82A}" srcOrd="5" destOrd="0" presId="urn:microsoft.com/office/officeart/2008/layout/VerticalCurvedList"/>
    <dgm:cxn modelId="{EAA71BAD-E152-204F-8DF2-5F4D9596FA25}" type="presParOf" srcId="{2D08FCB9-7B02-F149-BACA-43FA3700A31D}" destId="{528B97BA-0BC3-CD46-BEFA-B3910FF44120}" srcOrd="6" destOrd="0" presId="urn:microsoft.com/office/officeart/2008/layout/VerticalCurvedList"/>
    <dgm:cxn modelId="{5397D634-2C8E-3E48-AA4E-A52D8BF70B45}" type="presParOf" srcId="{528B97BA-0BC3-CD46-BEFA-B3910FF44120}" destId="{B94151A7-4FD0-8147-97DF-7E73555B393A}" srcOrd="0" destOrd="0" presId="urn:microsoft.com/office/officeart/2008/layout/VerticalCurvedList"/>
    <dgm:cxn modelId="{7B0C0350-E15E-ED42-B613-673D586C2B5A}" type="presParOf" srcId="{2D08FCB9-7B02-F149-BACA-43FA3700A31D}" destId="{BE041EB9-2C5C-A649-AEDB-BA62A3C88B27}" srcOrd="7" destOrd="0" presId="urn:microsoft.com/office/officeart/2008/layout/VerticalCurvedList"/>
    <dgm:cxn modelId="{F3E31274-1C77-BE41-B862-84B705BC3FBA}" type="presParOf" srcId="{2D08FCB9-7B02-F149-BACA-43FA3700A31D}" destId="{2AD38AF7-D984-064C-906A-6FCE0A501193}" srcOrd="8" destOrd="0" presId="urn:microsoft.com/office/officeart/2008/layout/VerticalCurvedList"/>
    <dgm:cxn modelId="{A6E38814-905C-2A49-950F-854ACADF0B4B}" type="presParOf" srcId="{2AD38AF7-D984-064C-906A-6FCE0A501193}" destId="{EE8708C0-FDF8-A846-AC72-D464E7D72132}" srcOrd="0" destOrd="0" presId="urn:microsoft.com/office/officeart/2008/layout/VerticalCurvedList"/>
    <dgm:cxn modelId="{C10A80F3-BA43-2B45-BB69-B99C60E0ED8D}" type="presParOf" srcId="{2D08FCB9-7B02-F149-BACA-43FA3700A31D}" destId="{FB133E24-3EA1-5949-AAC2-F1E450386301}" srcOrd="9" destOrd="0" presId="urn:microsoft.com/office/officeart/2008/layout/VerticalCurvedList"/>
    <dgm:cxn modelId="{584F8E9F-0D0B-9C4A-8628-51221B8848EE}" type="presParOf" srcId="{2D08FCB9-7B02-F149-BACA-43FA3700A31D}" destId="{2504B68D-A578-FD4D-B1F8-981CAF87F527}" srcOrd="10" destOrd="0" presId="urn:microsoft.com/office/officeart/2008/layout/VerticalCurvedList"/>
    <dgm:cxn modelId="{5B566BEE-B119-6046-9EC5-E9FDBD0DB6B8}" type="presParOf" srcId="{2504B68D-A578-FD4D-B1F8-981CAF87F527}" destId="{D4E22EEB-94C8-C748-9C34-2D22F4896120}" srcOrd="0" destOrd="0" presId="urn:microsoft.com/office/officeart/2008/layout/VerticalCurvedList"/>
    <dgm:cxn modelId="{F3AFDA25-A070-B548-B907-42AD57390044}" type="presParOf" srcId="{2D08FCB9-7B02-F149-BACA-43FA3700A31D}" destId="{1CBDBF64-9B65-3742-AA8F-647F07D35DFE}" srcOrd="11" destOrd="0" presId="urn:microsoft.com/office/officeart/2008/layout/VerticalCurvedList"/>
    <dgm:cxn modelId="{3A5ED361-A2BD-AD4A-A270-55F53FB9ECC5}" type="presParOf" srcId="{2D08FCB9-7B02-F149-BACA-43FA3700A31D}" destId="{A107E2AB-D8B6-CC41-B7B6-1D455406036E}" srcOrd="12" destOrd="0" presId="urn:microsoft.com/office/officeart/2008/layout/VerticalCurvedList"/>
    <dgm:cxn modelId="{A1BF28E3-799F-ED48-9D59-8AC9D485E407}" type="presParOf" srcId="{A107E2AB-D8B6-CC41-B7B6-1D455406036E}" destId="{812E23BF-2BFE-9749-B3B1-EEFB4FCCD3A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792BAF-451C-E946-9F07-64829FAC56AF}">
      <dsp:nvSpPr>
        <dsp:cNvPr id="0" name=""/>
        <dsp:cNvSpPr/>
      </dsp:nvSpPr>
      <dsp:spPr>
        <a:xfrm>
          <a:off x="-5676341" y="-868901"/>
          <a:ext cx="6758161" cy="6758161"/>
        </a:xfrm>
        <a:prstGeom prst="blockArc">
          <a:avLst>
            <a:gd name="adj1" fmla="val 18900000"/>
            <a:gd name="adj2" fmla="val 2700000"/>
            <a:gd name="adj3" fmla="val 320"/>
          </a:avLst>
        </a:prstGeom>
        <a:noFill/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AEEE95-BBD9-5944-9719-F6E3BEB2D72F}">
      <dsp:nvSpPr>
        <dsp:cNvPr id="0" name=""/>
        <dsp:cNvSpPr/>
      </dsp:nvSpPr>
      <dsp:spPr>
        <a:xfrm>
          <a:off x="473419" y="254530"/>
          <a:ext cx="7847651" cy="52854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531" tIns="68580" rIns="68580" bIns="6858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To restrict data access</a:t>
          </a:r>
        </a:p>
      </dsp:txBody>
      <dsp:txXfrm>
        <a:off x="473419" y="254530"/>
        <a:ext cx="7847651" cy="528543"/>
      </dsp:txXfrm>
    </dsp:sp>
    <dsp:sp modelId="{A8B3D375-8C36-D44A-A440-2C30A439564A}">
      <dsp:nvSpPr>
        <dsp:cNvPr id="0" name=""/>
        <dsp:cNvSpPr/>
      </dsp:nvSpPr>
      <dsp:spPr>
        <a:xfrm>
          <a:off x="72788" y="198304"/>
          <a:ext cx="660679" cy="66067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3B74BA-7CE7-A94E-9563-BD228DB02BDB}">
      <dsp:nvSpPr>
        <dsp:cNvPr id="0" name=""/>
        <dsp:cNvSpPr/>
      </dsp:nvSpPr>
      <dsp:spPr>
        <a:xfrm>
          <a:off x="837891" y="1057086"/>
          <a:ext cx="7412888" cy="52854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531" tIns="68580" rIns="68580" bIns="6858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Grants are made easier</a:t>
          </a:r>
        </a:p>
      </dsp:txBody>
      <dsp:txXfrm>
        <a:off x="837891" y="1057086"/>
        <a:ext cx="7412888" cy="528543"/>
      </dsp:txXfrm>
    </dsp:sp>
    <dsp:sp modelId="{EE6167FC-2E36-5A43-9ADF-46303A303A72}">
      <dsp:nvSpPr>
        <dsp:cNvPr id="0" name=""/>
        <dsp:cNvSpPr/>
      </dsp:nvSpPr>
      <dsp:spPr>
        <a:xfrm>
          <a:off x="507551" y="991018"/>
          <a:ext cx="660679" cy="66067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59F46E-90C4-654A-9D05-2B79214BE82A}">
      <dsp:nvSpPr>
        <dsp:cNvPr id="0" name=""/>
        <dsp:cNvSpPr/>
      </dsp:nvSpPr>
      <dsp:spPr>
        <a:xfrm>
          <a:off x="1036697" y="1849801"/>
          <a:ext cx="7214082" cy="52854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531" tIns="68580" rIns="68580" bIns="6858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To have better control over data</a:t>
          </a:r>
        </a:p>
      </dsp:txBody>
      <dsp:txXfrm>
        <a:off x="1036697" y="1849801"/>
        <a:ext cx="7214082" cy="528543"/>
      </dsp:txXfrm>
    </dsp:sp>
    <dsp:sp modelId="{B94151A7-4FD0-8147-97DF-7E73555B393A}">
      <dsp:nvSpPr>
        <dsp:cNvPr id="0" name=""/>
        <dsp:cNvSpPr/>
      </dsp:nvSpPr>
      <dsp:spPr>
        <a:xfrm>
          <a:off x="706358" y="1783733"/>
          <a:ext cx="660679" cy="66067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041EB9-2C5C-A649-AEDB-BA62A3C88B27}">
      <dsp:nvSpPr>
        <dsp:cNvPr id="0" name=""/>
        <dsp:cNvSpPr/>
      </dsp:nvSpPr>
      <dsp:spPr>
        <a:xfrm>
          <a:off x="1036697" y="2642013"/>
          <a:ext cx="7214082" cy="52854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531" tIns="68580" rIns="68580" bIns="6858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To make complex queries look simpler</a:t>
          </a:r>
        </a:p>
      </dsp:txBody>
      <dsp:txXfrm>
        <a:off x="1036697" y="2642013"/>
        <a:ext cx="7214082" cy="528543"/>
      </dsp:txXfrm>
    </dsp:sp>
    <dsp:sp modelId="{EE8708C0-FDF8-A846-AC72-D464E7D72132}">
      <dsp:nvSpPr>
        <dsp:cNvPr id="0" name=""/>
        <dsp:cNvSpPr/>
      </dsp:nvSpPr>
      <dsp:spPr>
        <a:xfrm>
          <a:off x="706358" y="2575945"/>
          <a:ext cx="660679" cy="66067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133E24-3EA1-5949-AAC2-F1E450386301}">
      <dsp:nvSpPr>
        <dsp:cNvPr id="0" name=""/>
        <dsp:cNvSpPr/>
      </dsp:nvSpPr>
      <dsp:spPr>
        <a:xfrm>
          <a:off x="837891" y="3434728"/>
          <a:ext cx="7412888" cy="52854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531" tIns="68580" rIns="68580" bIns="6858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/>
            <a:t>To provide data independence</a:t>
          </a:r>
        </a:p>
      </dsp:txBody>
      <dsp:txXfrm>
        <a:off x="837891" y="3434728"/>
        <a:ext cx="7412888" cy="528543"/>
      </dsp:txXfrm>
    </dsp:sp>
    <dsp:sp modelId="{D4E22EEB-94C8-C748-9C34-2D22F4896120}">
      <dsp:nvSpPr>
        <dsp:cNvPr id="0" name=""/>
        <dsp:cNvSpPr/>
      </dsp:nvSpPr>
      <dsp:spPr>
        <a:xfrm>
          <a:off x="507551" y="3368660"/>
          <a:ext cx="660679" cy="66067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BDBF64-9B65-3742-AA8F-647F07D35DFE}">
      <dsp:nvSpPr>
        <dsp:cNvPr id="0" name=""/>
        <dsp:cNvSpPr/>
      </dsp:nvSpPr>
      <dsp:spPr>
        <a:xfrm>
          <a:off x="403128" y="4227442"/>
          <a:ext cx="7847651" cy="52854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531" tIns="68580" rIns="68580" bIns="6858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2700" kern="1200">
              <a:latin typeface="+mn-lt"/>
            </a:rPr>
            <a:t>To present different views of the same data</a:t>
          </a:r>
          <a:endParaRPr lang="en-US" sz="2700" kern="1200" dirty="0"/>
        </a:p>
      </dsp:txBody>
      <dsp:txXfrm>
        <a:off x="403128" y="4227442"/>
        <a:ext cx="7847651" cy="528543"/>
      </dsp:txXfrm>
    </dsp:sp>
    <dsp:sp modelId="{812E23BF-2BFE-9749-B3B1-EEFB4FCCD3A6}">
      <dsp:nvSpPr>
        <dsp:cNvPr id="0" name=""/>
        <dsp:cNvSpPr/>
      </dsp:nvSpPr>
      <dsp:spPr>
        <a:xfrm>
          <a:off x="72788" y="4161374"/>
          <a:ext cx="660679" cy="66067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FB3F60-D167-4061-95EA-D3ACAD5E02EC}" type="datetimeFigureOut">
              <a:rPr lang="en-US" smtClean="0"/>
              <a:pPr/>
              <a:t>9/12/2019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6EFAD7-8C5C-4FA8-9BBD-7CE11A5ACE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691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6393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0910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09196">
              <a:defRPr sz="1300" b="1">
                <a:solidFill>
                  <a:schemeClr val="tx1"/>
                </a:solidFill>
                <a:latin typeface="Arial" charset="0"/>
              </a:defRPr>
            </a:lvl1pPr>
            <a:lvl2pPr marL="804605" indent="-309464" defTabSz="1009196">
              <a:defRPr sz="1300" b="1">
                <a:solidFill>
                  <a:schemeClr val="tx1"/>
                </a:solidFill>
                <a:latin typeface="Arial" charset="0"/>
              </a:defRPr>
            </a:lvl2pPr>
            <a:lvl3pPr marL="1237855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3pPr>
            <a:lvl4pPr marL="1732997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4pPr>
            <a:lvl5pPr marL="2228139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5pPr>
            <a:lvl6pPr marL="2723281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6pPr>
            <a:lvl7pPr marL="3218423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7pPr>
            <a:lvl8pPr marL="3713565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8pPr>
            <a:lvl9pPr marL="4208706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CD5A4280-3D0D-4C62-A9CF-B4A08767A7D9}" type="slidenum">
              <a:rPr lang="en-US" b="0" smtClean="0"/>
              <a:pPr/>
              <a:t>47</a:t>
            </a:fld>
            <a:endParaRPr lang="en-US" b="0"/>
          </a:p>
        </p:txBody>
      </p:sp>
      <p:sp>
        <p:nvSpPr>
          <p:cNvPr id="99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93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165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003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09196">
              <a:defRPr sz="1300" b="1">
                <a:solidFill>
                  <a:schemeClr val="tx1"/>
                </a:solidFill>
                <a:latin typeface="Arial" charset="0"/>
              </a:defRPr>
            </a:lvl1pPr>
            <a:lvl2pPr marL="804605" indent="-309464" defTabSz="1009196">
              <a:defRPr sz="1300" b="1">
                <a:solidFill>
                  <a:schemeClr val="tx1"/>
                </a:solidFill>
                <a:latin typeface="Arial" charset="0"/>
              </a:defRPr>
            </a:lvl2pPr>
            <a:lvl3pPr marL="1237855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3pPr>
            <a:lvl4pPr marL="1732997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4pPr>
            <a:lvl5pPr marL="2228139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5pPr>
            <a:lvl6pPr marL="2723281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6pPr>
            <a:lvl7pPr marL="3218423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7pPr>
            <a:lvl8pPr marL="3713565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8pPr>
            <a:lvl9pPr marL="4208706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1D1CA7AC-31CA-4BDB-8610-AA7902C4E1DD}" type="slidenum">
              <a:rPr lang="en-US" b="0" smtClean="0"/>
              <a:pPr/>
              <a:t>48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12992118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  <p:sp>
        <p:nvSpPr>
          <p:cNvPr id="1003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09196">
              <a:defRPr sz="1300" b="1">
                <a:solidFill>
                  <a:schemeClr val="tx1"/>
                </a:solidFill>
                <a:latin typeface="Arial" charset="0"/>
              </a:defRPr>
            </a:lvl1pPr>
            <a:lvl2pPr marL="804605" indent="-309464" defTabSz="1009196">
              <a:defRPr sz="1300" b="1">
                <a:solidFill>
                  <a:schemeClr val="tx1"/>
                </a:solidFill>
                <a:latin typeface="Arial" charset="0"/>
              </a:defRPr>
            </a:lvl2pPr>
            <a:lvl3pPr marL="1237855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3pPr>
            <a:lvl4pPr marL="1732997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4pPr>
            <a:lvl5pPr marL="2228139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5pPr>
            <a:lvl6pPr marL="2723281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6pPr>
            <a:lvl7pPr marL="3218423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7pPr>
            <a:lvl8pPr marL="3713565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8pPr>
            <a:lvl9pPr marL="4208706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1D1CA7AC-31CA-4BDB-8610-AA7902C4E1DD}" type="slidenum">
              <a:rPr lang="en-US" b="0" smtClean="0"/>
              <a:pPr/>
              <a:t>49</a:t>
            </a:fld>
            <a:endParaRPr lang="en-US" b="0"/>
          </a:p>
        </p:txBody>
      </p:sp>
    </p:spTree>
    <p:extLst>
      <p:ext uri="{BB962C8B-B14F-4D97-AF65-F5344CB8AC3E}">
        <p14:creationId xmlns:p14="http://schemas.microsoft.com/office/powerpoint/2010/main" val="26765104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09196">
              <a:defRPr sz="1300" b="1">
                <a:solidFill>
                  <a:schemeClr val="tx1"/>
                </a:solidFill>
                <a:latin typeface="Arial" charset="0"/>
              </a:defRPr>
            </a:lvl1pPr>
            <a:lvl2pPr marL="804605" indent="-309464" defTabSz="1009196">
              <a:defRPr sz="1300" b="1">
                <a:solidFill>
                  <a:schemeClr val="tx1"/>
                </a:solidFill>
                <a:latin typeface="Arial" charset="0"/>
              </a:defRPr>
            </a:lvl2pPr>
            <a:lvl3pPr marL="1237855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3pPr>
            <a:lvl4pPr marL="1732997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4pPr>
            <a:lvl5pPr marL="2228139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5pPr>
            <a:lvl6pPr marL="2723281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6pPr>
            <a:lvl7pPr marL="3218423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7pPr>
            <a:lvl8pPr marL="3713565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8pPr>
            <a:lvl9pPr marL="4208706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9EB16CDA-4E81-4912-9304-4890BD6C07DE}" type="slidenum">
              <a:rPr lang="en-US" b="0" smtClean="0"/>
              <a:pPr/>
              <a:t>50</a:t>
            </a:fld>
            <a:endParaRPr lang="en-US" b="0"/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749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09196">
              <a:defRPr sz="1300" b="1">
                <a:solidFill>
                  <a:schemeClr val="tx1"/>
                </a:solidFill>
                <a:latin typeface="Arial" charset="0"/>
              </a:defRPr>
            </a:lvl1pPr>
            <a:lvl2pPr marL="804605" indent="-309464" defTabSz="1009196">
              <a:defRPr sz="1300" b="1">
                <a:solidFill>
                  <a:schemeClr val="tx1"/>
                </a:solidFill>
                <a:latin typeface="Arial" charset="0"/>
              </a:defRPr>
            </a:lvl2pPr>
            <a:lvl3pPr marL="1237855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3pPr>
            <a:lvl4pPr marL="1732997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4pPr>
            <a:lvl5pPr marL="2228139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5pPr>
            <a:lvl6pPr marL="2723281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6pPr>
            <a:lvl7pPr marL="3218423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7pPr>
            <a:lvl8pPr marL="3713565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8pPr>
            <a:lvl9pPr marL="4208706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9EB16CDA-4E81-4912-9304-4890BD6C07DE}" type="slidenum">
              <a:rPr lang="en-US" b="0" smtClean="0"/>
              <a:pPr/>
              <a:t>51</a:t>
            </a:fld>
            <a:endParaRPr lang="en-US" b="0"/>
          </a:p>
        </p:txBody>
      </p:sp>
      <p:sp>
        <p:nvSpPr>
          <p:cNvPr id="102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981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09196">
              <a:defRPr sz="1300" b="1">
                <a:solidFill>
                  <a:schemeClr val="tx1"/>
                </a:solidFill>
                <a:latin typeface="Arial" charset="0"/>
              </a:defRPr>
            </a:lvl1pPr>
            <a:lvl2pPr marL="804605" indent="-309464" defTabSz="1009196">
              <a:defRPr sz="1300" b="1">
                <a:solidFill>
                  <a:schemeClr val="tx1"/>
                </a:solidFill>
                <a:latin typeface="Arial" charset="0"/>
              </a:defRPr>
            </a:lvl2pPr>
            <a:lvl3pPr marL="1237855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3pPr>
            <a:lvl4pPr marL="1732997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4pPr>
            <a:lvl5pPr marL="2228139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5pPr>
            <a:lvl6pPr marL="2723281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6pPr>
            <a:lvl7pPr marL="3218423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7pPr>
            <a:lvl8pPr marL="3713565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8pPr>
            <a:lvl9pPr marL="4208706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B9CEDFD8-D78B-45C0-87D3-A937D277F457}" type="slidenum">
              <a:rPr lang="en-US" b="0" smtClean="0"/>
              <a:pPr/>
              <a:t>52</a:t>
            </a:fld>
            <a:endParaRPr lang="en-US" b="0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519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09196">
              <a:defRPr sz="1300" b="1">
                <a:solidFill>
                  <a:schemeClr val="tx1"/>
                </a:solidFill>
                <a:latin typeface="Arial" charset="0"/>
              </a:defRPr>
            </a:lvl1pPr>
            <a:lvl2pPr marL="804605" indent="-309464" defTabSz="1009196">
              <a:defRPr sz="1300" b="1">
                <a:solidFill>
                  <a:schemeClr val="tx1"/>
                </a:solidFill>
                <a:latin typeface="Arial" charset="0"/>
              </a:defRPr>
            </a:lvl2pPr>
            <a:lvl3pPr marL="1237855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3pPr>
            <a:lvl4pPr marL="1732997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4pPr>
            <a:lvl5pPr marL="2228139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5pPr>
            <a:lvl6pPr marL="2723281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6pPr>
            <a:lvl7pPr marL="3218423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7pPr>
            <a:lvl8pPr marL="3713565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8pPr>
            <a:lvl9pPr marL="4208706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B9CEDFD8-D78B-45C0-87D3-A937D277F457}" type="slidenum">
              <a:rPr lang="en-US" b="0" smtClean="0"/>
              <a:pPr/>
              <a:t>53</a:t>
            </a:fld>
            <a:endParaRPr lang="en-US" b="0"/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13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2875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7A780-45FA-4433-A1A7-975AB6D8FE73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805A664B-FF17-804C-A2D2-BC6259ADD3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8088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085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2345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09196">
              <a:defRPr sz="1300" b="1">
                <a:solidFill>
                  <a:schemeClr val="tx1"/>
                </a:solidFill>
                <a:latin typeface="Arial" charset="0"/>
              </a:defRPr>
            </a:lvl1pPr>
            <a:lvl2pPr marL="804605" indent="-309464" defTabSz="1009196">
              <a:defRPr sz="1300" b="1">
                <a:solidFill>
                  <a:schemeClr val="tx1"/>
                </a:solidFill>
                <a:latin typeface="Arial" charset="0"/>
              </a:defRPr>
            </a:lvl2pPr>
            <a:lvl3pPr marL="1237855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3pPr>
            <a:lvl4pPr marL="1732997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4pPr>
            <a:lvl5pPr marL="2228139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5pPr>
            <a:lvl6pPr marL="2723281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6pPr>
            <a:lvl7pPr marL="3218423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7pPr>
            <a:lvl8pPr marL="3713565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8pPr>
            <a:lvl9pPr marL="4208706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8035C0C7-CF70-4E0E-9C9E-8E0C9680550B}" type="slidenum">
              <a:rPr lang="en-US" b="0" smtClean="0"/>
              <a:pPr/>
              <a:t>58</a:t>
            </a:fld>
            <a:endParaRPr lang="en-US" b="0"/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7357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09196">
              <a:defRPr sz="1300" b="1">
                <a:solidFill>
                  <a:schemeClr val="tx1"/>
                </a:solidFill>
                <a:latin typeface="Arial" charset="0"/>
              </a:defRPr>
            </a:lvl1pPr>
            <a:lvl2pPr marL="804605" indent="-309464" defTabSz="1009196">
              <a:defRPr sz="1300" b="1">
                <a:solidFill>
                  <a:schemeClr val="tx1"/>
                </a:solidFill>
                <a:latin typeface="Arial" charset="0"/>
              </a:defRPr>
            </a:lvl2pPr>
            <a:lvl3pPr marL="1237855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3pPr>
            <a:lvl4pPr marL="1732997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4pPr>
            <a:lvl5pPr marL="2228139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5pPr>
            <a:lvl6pPr marL="2723281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6pPr>
            <a:lvl7pPr marL="3218423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7pPr>
            <a:lvl8pPr marL="3713565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8pPr>
            <a:lvl9pPr marL="4208706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EEEFCEBB-12B4-472D-B36F-0FD1CB2F1D30}" type="slidenum">
              <a:rPr lang="en-US" b="0" smtClean="0"/>
              <a:pPr/>
              <a:t>59</a:t>
            </a:fld>
            <a:endParaRPr lang="en-US" b="0"/>
          </a:p>
        </p:txBody>
      </p:sp>
      <p:sp>
        <p:nvSpPr>
          <p:cNvPr id="92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9260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09196">
              <a:defRPr sz="1300" b="1">
                <a:solidFill>
                  <a:schemeClr val="tx1"/>
                </a:solidFill>
                <a:latin typeface="Arial" charset="0"/>
              </a:defRPr>
            </a:lvl1pPr>
            <a:lvl2pPr marL="804605" indent="-309464" defTabSz="1009196">
              <a:defRPr sz="1300" b="1">
                <a:solidFill>
                  <a:schemeClr val="tx1"/>
                </a:solidFill>
                <a:latin typeface="Arial" charset="0"/>
              </a:defRPr>
            </a:lvl2pPr>
            <a:lvl3pPr marL="1237855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3pPr>
            <a:lvl4pPr marL="1732997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4pPr>
            <a:lvl5pPr marL="2228139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5pPr>
            <a:lvl6pPr marL="2723281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6pPr>
            <a:lvl7pPr marL="3218423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7pPr>
            <a:lvl8pPr marL="3713565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8pPr>
            <a:lvl9pPr marL="4208706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E5942B0B-CF3C-43A2-B00E-EF8BEDEB9864}" type="slidenum">
              <a:rPr lang="en-US" b="0" smtClean="0"/>
              <a:pPr/>
              <a:t>60</a:t>
            </a:fld>
            <a:endParaRPr lang="en-US" b="0"/>
          </a:p>
        </p:txBody>
      </p:sp>
      <p:sp>
        <p:nvSpPr>
          <p:cNvPr id="96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050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009196">
              <a:defRPr sz="1300" b="1">
                <a:solidFill>
                  <a:schemeClr val="tx1"/>
                </a:solidFill>
                <a:latin typeface="Arial" charset="0"/>
              </a:defRPr>
            </a:lvl1pPr>
            <a:lvl2pPr marL="804605" indent="-309464" defTabSz="1009196">
              <a:defRPr sz="1300" b="1">
                <a:solidFill>
                  <a:schemeClr val="tx1"/>
                </a:solidFill>
                <a:latin typeface="Arial" charset="0"/>
              </a:defRPr>
            </a:lvl2pPr>
            <a:lvl3pPr marL="1237855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3pPr>
            <a:lvl4pPr marL="1732997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4pPr>
            <a:lvl5pPr marL="2228139" indent="-247572" defTabSz="1009196">
              <a:defRPr sz="1300" b="1">
                <a:solidFill>
                  <a:schemeClr val="tx1"/>
                </a:solidFill>
                <a:latin typeface="Arial" charset="0"/>
              </a:defRPr>
            </a:lvl5pPr>
            <a:lvl6pPr marL="2723281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6pPr>
            <a:lvl7pPr marL="3218423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7pPr>
            <a:lvl8pPr marL="3713565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8pPr>
            <a:lvl9pPr marL="4208706" indent="-247572" algn="ctr" defTabSz="1009196" eaLnBrk="0" fontAlgn="base" hangingPunct="0">
              <a:spcBef>
                <a:spcPct val="50000"/>
              </a:spcBef>
              <a:spcAft>
                <a:spcPct val="0"/>
              </a:spcAft>
              <a:buClr>
                <a:srgbClr val="0033CC"/>
              </a:buClr>
              <a:buSzPct val="155000"/>
              <a:buFont typeface="Symbol" pitchFamily="18" charset="2"/>
              <a:defRPr sz="1300" b="1">
                <a:solidFill>
                  <a:schemeClr val="tx1"/>
                </a:solidFill>
                <a:latin typeface="Arial" charset="0"/>
              </a:defRPr>
            </a:lvl9pPr>
          </a:lstStyle>
          <a:p>
            <a:fld id="{2EA202DE-BB9D-4AF2-B8A0-3DFC09260EC2}" type="slidenum">
              <a:rPr lang="en-US" b="0" smtClean="0"/>
              <a:pPr/>
              <a:t>61</a:t>
            </a:fld>
            <a:endParaRPr lang="en-US" b="0"/>
          </a:p>
        </p:txBody>
      </p:sp>
      <p:sp>
        <p:nvSpPr>
          <p:cNvPr id="95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3307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8649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7A780-45FA-4433-A1A7-975AB6D8FE73}" type="slidenum">
              <a:rPr lang="en-US" smtClean="0"/>
              <a:pPr/>
              <a:t>63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16530455-E7FD-0E41-8B29-812B2EACF1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582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7A780-45FA-4433-A1A7-975AB6D8FE73}" type="slidenum">
              <a:rPr lang="en-US" smtClean="0"/>
              <a:pPr/>
              <a:t>66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6CE289DA-74FA-1E47-96A7-3C421DD902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06832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7A780-45FA-4433-A1A7-975AB6D8FE73}" type="slidenum">
              <a:rPr lang="en-US" smtClean="0"/>
              <a:pPr/>
              <a:t>68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C494498A-253D-054C-9E96-1751D7615B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5616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7A780-45FA-4433-A1A7-975AB6D8FE73}" type="slidenum">
              <a:rPr lang="en-US" smtClean="0"/>
              <a:pPr/>
              <a:t>69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D68E6513-C4A8-CD47-8F11-DBBB9CDC40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3706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7A780-45FA-4433-A1A7-975AB6D8FE73}" type="slidenum">
              <a:rPr lang="en-US" smtClean="0"/>
              <a:pPr/>
              <a:t>70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1318BCB2-4D4F-5349-827A-2959AB7827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664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5692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7A780-45FA-4433-A1A7-975AB6D8FE73}" type="slidenum">
              <a:rPr lang="en-US" smtClean="0"/>
              <a:pPr/>
              <a:t>71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A7331E3F-EB4B-F548-9D26-A91C1CF43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34124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7A780-45FA-4433-A1A7-975AB6D8FE73}" type="slidenum">
              <a:rPr lang="en-US" smtClean="0"/>
              <a:pPr/>
              <a:t>72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86F864B8-72F5-3A49-95AF-B043DDF52E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2066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7A780-45FA-4433-A1A7-975AB6D8FE73}" type="slidenum">
              <a:rPr lang="en-US" smtClean="0"/>
              <a:pPr/>
              <a:t>73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51EBE8D5-DCC8-E549-B91B-FD94D7EF49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87429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7A780-45FA-4433-A1A7-975AB6D8FE73}" type="slidenum">
              <a:rPr lang="en-US" smtClean="0"/>
              <a:pPr/>
              <a:t>74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007E26BA-F6B4-3547-9C81-26A7A33D6F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91554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17A780-45FA-4433-A1A7-975AB6D8FE73}" type="slidenum">
              <a:rPr lang="en-US" smtClean="0"/>
              <a:pPr/>
              <a:t>75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1F0DD226-14D3-CC4E-BD03-85F1905471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5451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287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A481D5-F1DD-43F1-A4F5-5EF5AD2BDCF1}" type="slidenum">
              <a:rPr lang="en-IN" smtClean="0"/>
              <a:pPr/>
              <a:t>77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0873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5328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14FC26-B9EC-4977-A2D6-2A39F1575EF8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71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97CEADFF-8129-044A-8993-ADC0CBCB4F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552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1501EB4C-0CAE-5C4B-ADFC-825230179C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422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88A92D-14EA-4471-B4EC-A8D68AD90FC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94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6EFAD7-8C5C-4FA8-9BBD-7CE11A5ACEAD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6" name="Notes Placeholder 5">
            <a:extLst>
              <a:ext uri="{FF2B5EF4-FFF2-40B4-BE49-F238E27FC236}">
                <a16:creationId xmlns:a16="http://schemas.microsoft.com/office/drawing/2014/main" id="{5F8C3FE6-F45D-5149-8A96-86DA3AF3B7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734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0622576" cy="4904394"/>
          </a:xfrm>
          <a:prstGeom prst="rect">
            <a:avLst/>
          </a:prstGeom>
        </p:spPr>
        <p:txBody>
          <a:bodyPr anchor="t"/>
          <a:lstStyle>
            <a:lvl1pPr marL="457200" indent="-457200">
              <a:spcBef>
                <a:spcPts val="500"/>
              </a:spcBef>
              <a:buFont typeface="Wingdings" panose="05000000000000000000" pitchFamily="2" charset="2"/>
              <a:buChar char="Ø"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2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 cap="all" baseline="0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C9A6D-6E96-CC49-AD7F-0562048D0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D4BEE-0E82-9441-8139-5B666B725B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83883" y="6377671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DBMS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BE29A-2F43-674D-941C-BA15B828F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&amp;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4" y="1362671"/>
            <a:ext cx="6797997" cy="4883383"/>
          </a:xfrm>
          <a:prstGeom prst="rect">
            <a:avLst/>
          </a:prstGeom>
        </p:spPr>
        <p:txBody>
          <a:bodyPr anchor="t"/>
          <a:lstStyle>
            <a:lvl1pPr marL="457200" indent="-457200">
              <a:spcBef>
                <a:spcPts val="500"/>
              </a:spcBef>
              <a:buFont typeface="Wingdings" panose="05000000000000000000" pitchFamily="2" charset="2"/>
              <a:buChar char="Ø"/>
              <a:defRPr sz="24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2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1143000" indent="-228600">
              <a:buFont typeface="Wingdings" panose="05000000000000000000" pitchFamily="2" charset="2"/>
              <a:buChar char="§"/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1600200" indent="-228600">
              <a:buFont typeface="Wingdings" panose="05000000000000000000" pitchFamily="2" charset="2"/>
              <a:buChar char="§"/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2057400" indent="-228600">
              <a:buFont typeface="Wingdings" panose="05000000000000000000" pitchFamily="2" charset="2"/>
              <a:buChar char="§"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7412020" y="1362671"/>
            <a:ext cx="4779980" cy="488338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6EE4F37-9C4B-FD44-83A9-0F0F3531BB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96901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orient="horz" pos="1139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urs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/>
          <p:cNvSpPr>
            <a:spLocks noGrp="1"/>
          </p:cNvSpPr>
          <p:nvPr>
            <p:ph type="title" hasCustomPrompt="1"/>
          </p:nvPr>
        </p:nvSpPr>
        <p:spPr>
          <a:xfrm>
            <a:off x="1048637" y="3964773"/>
            <a:ext cx="9055100" cy="746633"/>
          </a:xfrm>
          <a:prstGeom prst="rect">
            <a:avLst/>
          </a:prstGeom>
        </p:spPr>
        <p:txBody>
          <a:bodyPr anchor="b"/>
          <a:lstStyle>
            <a:lvl1pPr>
              <a:defRPr sz="4400">
                <a:solidFill>
                  <a:schemeClr val="tx1"/>
                </a:solidFill>
                <a:latin typeface="Helvetica LT Std Cond Light" panose="020B0406020202030204" pitchFamily="34" charset="0"/>
              </a:defRPr>
            </a:lvl1pPr>
          </a:lstStyle>
          <a:p>
            <a:r>
              <a:rPr lang="en-US" dirty="0"/>
              <a:t>TITLE OF THE PRESENTATION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4554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jectiv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86746" y="1549831"/>
            <a:ext cx="10515600" cy="4664989"/>
          </a:xfrm>
          <a:prstGeom prst="rect">
            <a:avLst/>
          </a:prstGeom>
        </p:spPr>
        <p:txBody>
          <a:bodyPr anchor="t"/>
          <a:lstStyle>
            <a:lvl1pPr marL="457200" indent="-457200">
              <a:lnSpc>
                <a:spcPct val="100000"/>
              </a:lnSpc>
              <a:spcBef>
                <a:spcPts val="0"/>
              </a:spcBef>
              <a:buSzPct val="137000"/>
              <a:buFont typeface="Courier New" panose="02070309020205020404" pitchFamily="49" charset="0"/>
              <a:buChar char="o"/>
              <a:defRPr sz="2400" b="0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400">
                <a:latin typeface="Helvetica LT Std Cond" panose="020B0506020202030204" pitchFamily="34" charset="0"/>
              </a:defRPr>
            </a:lvl2pPr>
            <a:lvl3pPr>
              <a:defRPr sz="2400">
                <a:latin typeface="Helvetica LT Std Cond" panose="020B0506020202030204" pitchFamily="34" charset="0"/>
              </a:defRPr>
            </a:lvl3pPr>
            <a:lvl4pPr>
              <a:defRPr sz="2400">
                <a:latin typeface="Helvetica LT Std Cond" panose="020B0506020202030204" pitchFamily="34" charset="0"/>
              </a:defRPr>
            </a:lvl4pPr>
            <a:lvl5pPr>
              <a:defRPr sz="2400">
                <a:latin typeface="Helvetica LT Std Cond" panose="020B0506020202030204" pitchFamily="34" charset="0"/>
              </a:defRPr>
            </a:lvl5pPr>
          </a:lstStyle>
          <a:p>
            <a:pPr lvl="0"/>
            <a:r>
              <a:rPr lang="en-US" dirty="0"/>
              <a:t>Define the first objective of this lecture.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Identify the second objective of this lecture.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9C6A8DE-8FE9-C947-ABEB-0D96FF350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E253269-44A6-C246-A2C3-2854ADB5E3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B07A9C-47ED-034F-A839-F18687017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05665" y="6356350"/>
            <a:ext cx="58946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3563B48-3766-0F4B-B81A-02F2A560A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6A7BD299-4115-435C-9390-0BF281B3F2C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334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86538"/>
            <a:ext cx="5386917" cy="533127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i="0" cap="none" baseline="0">
                <a:solidFill>
                  <a:schemeClr val="tx1"/>
                </a:solidFill>
                <a:effectLst/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dirty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491048"/>
            <a:ext cx="5389033" cy="529481"/>
          </a:xfrm>
        </p:spPr>
        <p:txBody>
          <a:bodyPr lIns="45720" tIns="0" rIns="45720" bIns="0" anchor="ctr"/>
          <a:lstStyle>
            <a:lvl1pPr marL="0" indent="0">
              <a:buNone/>
              <a:defRPr sz="2400" b="1" i="0" cap="none" baseline="0">
                <a:solidFill>
                  <a:schemeClr val="tx1"/>
                </a:solidFill>
                <a:effectLst/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 hasCustomPrompt="1"/>
          </p:nvPr>
        </p:nvSpPr>
        <p:spPr>
          <a:xfrm>
            <a:off x="609600" y="2053738"/>
            <a:ext cx="5386917" cy="4306584"/>
          </a:xfrm>
        </p:spPr>
        <p:txBody>
          <a:bodyPr tIns="0" anchor="t"/>
          <a:lstStyle>
            <a:lvl1pPr>
              <a:defRPr sz="22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93368" y="2053738"/>
            <a:ext cx="5389033" cy="4306584"/>
          </a:xfrm>
        </p:spPr>
        <p:txBody>
          <a:bodyPr tIns="0" anchor="t"/>
          <a:lstStyle>
            <a:lvl1pPr>
              <a:defRPr sz="22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>
              <a:defRPr sz="20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>
              <a:defRPr sz="18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F444922-9BB4-324B-BD9E-1D6F10F027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8354" y="782156"/>
            <a:ext cx="9545006" cy="36981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Helvetica LT Std Cond" panose="020B0506020202030204" pitchFamily="34" charset="0"/>
              </a:defRPr>
            </a:lvl1pPr>
          </a:lstStyle>
          <a:p>
            <a:r>
              <a:rPr lang="en-US" dirty="0"/>
              <a:t>SLIDE TITLE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32672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9"/>
            <a:ext cx="10972800" cy="756002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04336"/>
            <a:ext cx="10972800" cy="4820265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3pPr>
              <a:defRPr>
                <a:latin typeface="+mj-lt"/>
              </a:defRPr>
            </a:lvl3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2116" y="6356351"/>
            <a:ext cx="243184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026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04088"/>
            <a:ext cx="10972800" cy="726506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74839"/>
            <a:ext cx="5384800" cy="4880086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74839"/>
            <a:ext cx="5384800" cy="4880086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60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DBMS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35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opic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642555" y="3441813"/>
            <a:ext cx="4790776" cy="126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i="1" baseline="0">
                <a:solidFill>
                  <a:schemeClr val="tx1"/>
                </a:solidFill>
                <a:latin typeface="Helvetica LT Std Cond Light" panose="020B0406020202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Enter the Topic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EE7562D6-4903-964E-95FC-7F9388F83908}"/>
              </a:ext>
            </a:extLst>
          </p:cNvPr>
          <p:cNvSpPr/>
          <p:nvPr userDrawn="1"/>
        </p:nvSpPr>
        <p:spPr>
          <a:xfrm>
            <a:off x="5794786" y="3711813"/>
            <a:ext cx="720000" cy="720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144000" rIns="0" bIns="0" rtlCol="0" anchor="ctr"/>
          <a:lstStyle/>
          <a:p>
            <a:pPr algn="ctr"/>
            <a:r>
              <a:rPr lang="en-US" sz="4000" dirty="0"/>
              <a:t>📖</a:t>
            </a:r>
          </a:p>
        </p:txBody>
      </p:sp>
    </p:spTree>
    <p:extLst>
      <p:ext uri="{BB962C8B-B14F-4D97-AF65-F5344CB8AC3E}">
        <p14:creationId xmlns:p14="http://schemas.microsoft.com/office/powerpoint/2010/main" val="412571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2" presetClass="entr" presetSubtype="8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54000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37"/>
          <p:cNvSpPr/>
          <p:nvPr/>
        </p:nvSpPr>
        <p:spPr>
          <a:xfrm>
            <a:off x="11815864" y="758952"/>
            <a:ext cx="360000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04742" y="6390422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DBMS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C3B12993-6D96-46F0-9BDD-EE946304BC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455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24" r:id="rId2"/>
    <p:sldLayoutId id="2147483727" r:id="rId3"/>
    <p:sldLayoutId id="2147483731" r:id="rId4"/>
    <p:sldLayoutId id="2147483733" r:id="rId5"/>
    <p:sldLayoutId id="2147483734" r:id="rId6"/>
    <p:sldLayoutId id="2147483735" r:id="rId7"/>
    <p:sldLayoutId id="2147483736" r:id="rId8"/>
    <p:sldLayoutId id="2147483737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48637" y="3980539"/>
            <a:ext cx="9055100" cy="746633"/>
          </a:xfrm>
        </p:spPr>
        <p:txBody>
          <a:bodyPr/>
          <a:lstStyle/>
          <a:p>
            <a:pPr algn="r"/>
            <a:r>
              <a:rPr lang="en-IN" b="1" dirty="0"/>
              <a:t>Data Querying and Manipulation using SQL – Day 3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4480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362671"/>
            <a:ext cx="10292046" cy="5190529"/>
          </a:xfrm>
        </p:spPr>
        <p:txBody>
          <a:bodyPr>
            <a:noAutofit/>
          </a:bodyPr>
          <a:lstStyle/>
          <a:p>
            <a:pPr marL="22860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sz="3200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, SUM(salary)</a:t>
            </a:r>
          </a:p>
          <a:p>
            <a:pPr marL="22860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22860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WHERE </a:t>
            </a:r>
            <a:r>
              <a:rPr lang="en-US" altLang="en-US" sz="3200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 IS NOT NULL</a:t>
            </a:r>
          </a:p>
          <a:p>
            <a:pPr marL="22860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GROUP BY </a:t>
            </a:r>
            <a:r>
              <a:rPr lang="en-US" altLang="en-US" sz="3200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 WITH ROLLUP;</a:t>
            </a:r>
          </a:p>
          <a:p>
            <a:pPr>
              <a:spcBef>
                <a:spcPct val="0"/>
              </a:spcBef>
            </a:pPr>
            <a:endParaRPr lang="en-US" altLang="en-US" sz="3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sz="3200" dirty="0" err="1">
                <a:solidFill>
                  <a:srgbClr val="000000"/>
                </a:solidFill>
                <a:latin typeface="Courier" pitchFamily="2" charset="0"/>
              </a:rPr>
              <a:t>department_id,job_id</a:t>
            </a: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, sum(salary)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WHERE </a:t>
            </a:r>
            <a:r>
              <a:rPr lang="en-US" altLang="en-US" sz="3200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 IS NOT NULL 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GROUP BY </a:t>
            </a:r>
            <a:r>
              <a:rPr lang="en-US" altLang="en-US" sz="3200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sz="3200" dirty="0" err="1">
                <a:solidFill>
                  <a:srgbClr val="000000"/>
                </a:solidFill>
                <a:latin typeface="Courier" pitchFamily="2" charset="0"/>
              </a:rPr>
              <a:t>job_id</a:t>
            </a:r>
            <a:r>
              <a:rPr lang="en-US" altLang="en-US" sz="3200" dirty="0">
                <a:solidFill>
                  <a:srgbClr val="000000"/>
                </a:solidFill>
                <a:latin typeface="Courier" pitchFamily="2" charset="0"/>
              </a:rPr>
              <a:t> WITH ROLLUP;</a:t>
            </a:r>
          </a:p>
          <a:p>
            <a:endParaRPr lang="en-US" sz="3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89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6"/>
            <a:ext cx="11288508" cy="5060791"/>
          </a:xfrm>
        </p:spPr>
        <p:txBody>
          <a:bodyPr>
            <a:normAutofit/>
          </a:bodyPr>
          <a:lstStyle/>
          <a:p>
            <a:r>
              <a:rPr lang="en-US" sz="3600" dirty="0"/>
              <a:t>GROUPING SETS are a further extension of the GROUP BY clause .</a:t>
            </a:r>
          </a:p>
          <a:p>
            <a:r>
              <a:rPr lang="en-US" sz="3600" dirty="0"/>
              <a:t>It lets you specify multiple groupings of data</a:t>
            </a:r>
          </a:p>
          <a:p>
            <a:r>
              <a:rPr lang="en-US" sz="3600" dirty="0"/>
              <a:t>The output of ROLLUP includes the rows produced by the regular GROUP BY operation along with the summary rows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GROUPING SETS used to generate summary information at the level you choose without including all the rows produced by the regular GROUP BY operation.</a:t>
            </a:r>
          </a:p>
          <a:p>
            <a:pPr marL="502920" lvl="1" indent="0">
              <a:spcBef>
                <a:spcPct val="0"/>
              </a:spcBef>
              <a:buNone/>
            </a:pPr>
            <a:endParaRPr lang="en-US" altLang="en-US" sz="3200" dirty="0">
              <a:solidFill>
                <a:srgbClr val="000000"/>
              </a:solidFill>
              <a:latin typeface="Courier" pitchFamily="2" charset="0"/>
            </a:endParaRPr>
          </a:p>
          <a:p>
            <a:pPr marL="502920" lvl="1" indent="0">
              <a:spcBef>
                <a:spcPct val="0"/>
              </a:spcBef>
              <a:buNone/>
            </a:pPr>
            <a:endParaRPr lang="en-US" altLang="en-US" sz="3200" dirty="0">
              <a:solidFill>
                <a:srgbClr val="000000"/>
              </a:solidFill>
              <a:latin typeface="Courier" pitchFamily="2" charset="0"/>
            </a:endParaRPr>
          </a:p>
          <a:p>
            <a:endParaRPr lang="en-US" sz="3600" dirty="0"/>
          </a:p>
          <a:p>
            <a:endParaRPr lang="en-US" sz="3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8354" y="468923"/>
            <a:ext cx="9545006" cy="683045"/>
          </a:xfrm>
        </p:spPr>
        <p:txBody>
          <a:bodyPr/>
          <a:lstStyle/>
          <a:p>
            <a:pPr algn="ctr"/>
            <a:r>
              <a:rPr lang="en-GB" sz="4000" dirty="0"/>
              <a:t>GROUPING SETS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E966CA-99F5-CB4A-AEB6-6489162A50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1F6FE2-42D2-2C45-B4E7-FF6EAB8039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166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362671"/>
            <a:ext cx="8357738" cy="4991237"/>
          </a:xfrm>
        </p:spPr>
        <p:txBody>
          <a:bodyPr>
            <a:normAutofit/>
          </a:bodyPr>
          <a:lstStyle/>
          <a:p>
            <a:pPr marL="50292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" pitchFamily="2" charset="0"/>
              </a:rPr>
              <a:t>SELECT </a:t>
            </a:r>
            <a:r>
              <a:rPr lang="en-US" altLang="en-US" sz="3600" dirty="0" err="1">
                <a:solidFill>
                  <a:srgbClr val="000000"/>
                </a:solidFill>
                <a:latin typeface="Courier" pitchFamily="2" charset="0"/>
              </a:rPr>
              <a:t>department_id,job_id</a:t>
            </a:r>
            <a:r>
              <a:rPr lang="en-US" altLang="en-US" sz="3600" dirty="0">
                <a:solidFill>
                  <a:srgbClr val="000000"/>
                </a:solidFill>
                <a:latin typeface="Courier" pitchFamily="2" charset="0"/>
              </a:rPr>
              <a:t>, SUM(salary), 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" pitchFamily="2" charset="0"/>
              </a:rPr>
              <a:t>GROUPING(</a:t>
            </a:r>
            <a:r>
              <a:rPr lang="en-US" altLang="en-US" sz="3600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sz="3600" dirty="0">
                <a:solidFill>
                  <a:srgbClr val="000000"/>
                </a:solidFill>
                <a:latin typeface="Courier" pitchFamily="2" charset="0"/>
              </a:rPr>
              <a:t>), GROUPING(</a:t>
            </a:r>
            <a:r>
              <a:rPr lang="en-US" altLang="en-US" sz="3600" dirty="0" err="1">
                <a:solidFill>
                  <a:srgbClr val="000000"/>
                </a:solidFill>
                <a:latin typeface="Courier" pitchFamily="2" charset="0"/>
              </a:rPr>
              <a:t>job_id</a:t>
            </a:r>
            <a:r>
              <a:rPr lang="en-US" altLang="en-US" sz="3600" dirty="0">
                <a:solidFill>
                  <a:srgbClr val="000000"/>
                </a:solidFill>
                <a:latin typeface="Courier" pitchFamily="2" charset="0"/>
              </a:rPr>
              <a:t>)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" pitchFamily="2" charset="0"/>
              </a:rPr>
              <a:t>FROM Employees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" pitchFamily="2" charset="0"/>
              </a:rPr>
              <a:t>GROUP BY </a:t>
            </a:r>
            <a:r>
              <a:rPr lang="en-US" altLang="en-US" sz="3600" dirty="0" err="1">
                <a:solidFill>
                  <a:srgbClr val="000000"/>
                </a:solidFill>
                <a:latin typeface="Courier" pitchFamily="2" charset="0"/>
              </a:rPr>
              <a:t>department_id</a:t>
            </a:r>
            <a:r>
              <a:rPr lang="en-US" altLang="en-US" sz="3600" dirty="0">
                <a:solidFill>
                  <a:srgbClr val="000000"/>
                </a:solidFill>
                <a:latin typeface="Courier" pitchFamily="2" charset="0"/>
              </a:rPr>
              <a:t>, </a:t>
            </a:r>
            <a:r>
              <a:rPr lang="en-US" altLang="en-US" sz="3600" dirty="0" err="1">
                <a:solidFill>
                  <a:srgbClr val="000000"/>
                </a:solidFill>
                <a:latin typeface="Courier" pitchFamily="2" charset="0"/>
              </a:rPr>
              <a:t>job_id</a:t>
            </a:r>
            <a:r>
              <a:rPr lang="en-US" altLang="en-US" sz="3600" dirty="0">
                <a:solidFill>
                  <a:srgbClr val="000000"/>
                </a:solidFill>
                <a:latin typeface="Courier" pitchFamily="2" charset="0"/>
              </a:rPr>
              <a:t> WITH ROLLUP;</a:t>
            </a:r>
          </a:p>
          <a:p>
            <a:endParaRPr lang="en-US" sz="40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4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Subqueries</a:t>
            </a:r>
          </a:p>
        </p:txBody>
      </p:sp>
    </p:spTree>
    <p:extLst>
      <p:ext uri="{BB962C8B-B14F-4D97-AF65-F5344CB8AC3E}">
        <p14:creationId xmlns:p14="http://schemas.microsoft.com/office/powerpoint/2010/main" val="2734340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0622576" cy="4904394"/>
          </a:xfrm>
        </p:spPr>
        <p:txBody>
          <a:bodyPr>
            <a:normAutofit/>
          </a:bodyPr>
          <a:lstStyle/>
          <a:p>
            <a:r>
              <a:rPr lang="en-IN" dirty="0"/>
              <a:t>Sub query is a query within a query</a:t>
            </a:r>
          </a:p>
          <a:p>
            <a:r>
              <a:rPr lang="en-IN" dirty="0"/>
              <a:t>Also called as Inner query or Nested query</a:t>
            </a:r>
          </a:p>
          <a:p>
            <a:r>
              <a:rPr lang="en-IN" dirty="0"/>
              <a:t>Usually added in the WHERE clause of the SQL, but can be in other clauses also</a:t>
            </a:r>
          </a:p>
          <a:p>
            <a:r>
              <a:rPr lang="en-IN" dirty="0"/>
              <a:t>Used when it is known how to search for a value using a SELECT statement, but do not know the exact value</a:t>
            </a:r>
          </a:p>
          <a:p>
            <a:r>
              <a:rPr lang="en-IN" dirty="0"/>
              <a:t>Sub queries are an alternate way of returning data from multiple tables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SUBQUERY	</a:t>
            </a:r>
            <a:endParaRPr lang="en-IN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01FD8F5-98EB-E340-A1F7-D8AC6DA1762B}"/>
              </a:ext>
            </a:extLst>
          </p:cNvPr>
          <p:cNvGrpSpPr/>
          <p:nvPr/>
        </p:nvGrpSpPr>
        <p:grpSpPr>
          <a:xfrm>
            <a:off x="1570902" y="3897787"/>
            <a:ext cx="7459909" cy="2479884"/>
            <a:chOff x="2308931" y="3707556"/>
            <a:chExt cx="7459909" cy="247988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2F6948F-F587-554C-B356-5D4E2AAC6122}"/>
                </a:ext>
              </a:extLst>
            </p:cNvPr>
            <p:cNvGrpSpPr/>
            <p:nvPr/>
          </p:nvGrpSpPr>
          <p:grpSpPr>
            <a:xfrm>
              <a:off x="2308931" y="3707556"/>
              <a:ext cx="7459909" cy="2479884"/>
              <a:chOff x="2308931" y="3707556"/>
              <a:chExt cx="7459909" cy="2479884"/>
            </a:xfrm>
          </p:grpSpPr>
          <p:sp>
            <p:nvSpPr>
              <p:cNvPr id="26" name="Rectangle 7">
                <a:extLst>
                  <a:ext uri="{FF2B5EF4-FFF2-40B4-BE49-F238E27FC236}">
                    <a16:creationId xmlns:a16="http://schemas.microsoft.com/office/drawing/2014/main" id="{94B565A8-2C01-824F-82C3-F7EAACA6D5D5}"/>
                  </a:ext>
                </a:extLst>
              </p:cNvPr>
              <p:cNvSpPr>
                <a:spLocks noChangeArrowheads="1"/>
              </p:cNvSpPr>
              <p:nvPr/>
            </p:nvSpPr>
            <p:spPr bwMode="blackWhite">
              <a:xfrm>
                <a:off x="2334889" y="3707556"/>
                <a:ext cx="7433951" cy="2479884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28575">
                <a:solidFill>
                  <a:srgbClr val="00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IN" altLang="en-US"/>
              </a:p>
            </p:txBody>
          </p:sp>
          <p:sp>
            <p:nvSpPr>
              <p:cNvPr id="27" name="Rectangle 8">
                <a:extLst>
                  <a:ext uri="{FF2B5EF4-FFF2-40B4-BE49-F238E27FC236}">
                    <a16:creationId xmlns:a16="http://schemas.microsoft.com/office/drawing/2014/main" id="{57BC1CFF-0BE2-3C40-A4E2-8B0B6D2C26F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51118" y="4154170"/>
                <a:ext cx="6011084" cy="3843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06334" tIns="53167" rIns="106334" bIns="53167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l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 dirty="0">
                    <a:solidFill>
                      <a:srgbClr val="000000"/>
                    </a:solidFill>
                    <a:latin typeface="+mn-lt"/>
                  </a:rPr>
                  <a:t>Which employees have salaries greater than Smith’s salary?</a:t>
                </a:r>
              </a:p>
            </p:txBody>
          </p:sp>
          <p:sp>
            <p:nvSpPr>
              <p:cNvPr id="28" name="Oval 9">
                <a:extLst>
                  <a:ext uri="{FF2B5EF4-FFF2-40B4-BE49-F238E27FC236}">
                    <a16:creationId xmlns:a16="http://schemas.microsoft.com/office/drawing/2014/main" id="{20026FAC-F87F-F741-B581-96E61A77BF17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2386807" y="4093705"/>
                <a:ext cx="1012393" cy="889671"/>
              </a:xfrm>
              <a:prstGeom prst="ellipse">
                <a:avLst/>
              </a:prstGeom>
              <a:solidFill>
                <a:srgbClr val="FFFFE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IN" altLang="en-US" sz="2000"/>
              </a:p>
            </p:txBody>
          </p:sp>
          <p:sp>
            <p:nvSpPr>
              <p:cNvPr id="29" name="Rectangle 10">
                <a:extLst>
                  <a:ext uri="{FF2B5EF4-FFF2-40B4-BE49-F238E27FC236}">
                    <a16:creationId xmlns:a16="http://schemas.microsoft.com/office/drawing/2014/main" id="{D455BC89-2910-AB44-9D11-1790B234C5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8931" y="3707556"/>
                <a:ext cx="1468293" cy="4151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06334" tIns="53167" rIns="106334" bIns="53167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l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 sz="2000" dirty="0">
                    <a:solidFill>
                      <a:srgbClr val="000000"/>
                    </a:solidFill>
                    <a:latin typeface="+mn-lt"/>
                  </a:rPr>
                  <a:t>Main query:</a:t>
                </a:r>
              </a:p>
            </p:txBody>
          </p:sp>
          <p:pic>
            <p:nvPicPr>
              <p:cNvPr id="30" name="Picture 16" descr="C:\temp\peop038.gif">
                <a:extLst>
                  <a:ext uri="{FF2B5EF4-FFF2-40B4-BE49-F238E27FC236}">
                    <a16:creationId xmlns:a16="http://schemas.microsoft.com/office/drawing/2014/main" id="{A1B330E9-E8F8-0E4B-8F0E-838D0E7E21C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2518223" y="4199681"/>
                <a:ext cx="582450" cy="6319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31" name="Picture 17" descr="C:\temp\symbo067.gif">
                <a:extLst>
                  <a:ext uri="{FF2B5EF4-FFF2-40B4-BE49-F238E27FC236}">
                    <a16:creationId xmlns:a16="http://schemas.microsoft.com/office/drawing/2014/main" id="{5F7C9DBE-12FC-1E41-9395-963B89C56D4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gray">
              <a:xfrm>
                <a:off x="3097429" y="4431256"/>
                <a:ext cx="301771" cy="446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D9EE3ED-3568-3144-A7CD-AB30FCCDF128}"/>
                </a:ext>
              </a:extLst>
            </p:cNvPr>
            <p:cNvGrpSpPr/>
            <p:nvPr/>
          </p:nvGrpSpPr>
          <p:grpSpPr>
            <a:xfrm>
              <a:off x="3564688" y="4481200"/>
              <a:ext cx="6007840" cy="1581948"/>
              <a:chOff x="3564688" y="4481200"/>
              <a:chExt cx="6007840" cy="1581948"/>
            </a:xfrm>
          </p:grpSpPr>
          <p:sp>
            <p:nvSpPr>
              <p:cNvPr id="18" name="Rectangle 11">
                <a:extLst>
                  <a:ext uri="{FF2B5EF4-FFF2-40B4-BE49-F238E27FC236}">
                    <a16:creationId xmlns:a16="http://schemas.microsoft.com/office/drawing/2014/main" id="{FACB8677-689D-BE4F-8EE5-8AEC35A1E704}"/>
                  </a:ext>
                </a:extLst>
              </p:cNvPr>
              <p:cNvSpPr>
                <a:spLocks noChangeArrowheads="1"/>
              </p:cNvSpPr>
              <p:nvPr/>
            </p:nvSpPr>
            <p:spPr bwMode="blackWhite">
              <a:xfrm>
                <a:off x="3564688" y="4665842"/>
                <a:ext cx="6007840" cy="1397306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2857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IN" altLang="en-US" sz="2000"/>
              </a:p>
            </p:txBody>
          </p:sp>
          <p:sp>
            <p:nvSpPr>
              <p:cNvPr id="19" name="Rectangle 12">
                <a:extLst>
                  <a:ext uri="{FF2B5EF4-FFF2-40B4-BE49-F238E27FC236}">
                    <a16:creationId xmlns:a16="http://schemas.microsoft.com/office/drawing/2014/main" id="{F70833E3-62C7-FC47-A738-FA2F79851A1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03778" y="5373654"/>
                <a:ext cx="4090133" cy="3843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106334" tIns="53167" rIns="106334" bIns="53167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l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 dirty="0">
                    <a:solidFill>
                      <a:srgbClr val="000000"/>
                    </a:solidFill>
                    <a:latin typeface="+mn-lt"/>
                  </a:rPr>
                  <a:t>What is Smith’s salary?</a:t>
                </a:r>
              </a:p>
            </p:txBody>
          </p:sp>
          <p:sp>
            <p:nvSpPr>
              <p:cNvPr id="20" name="Oval 13">
                <a:extLst>
                  <a:ext uri="{FF2B5EF4-FFF2-40B4-BE49-F238E27FC236}">
                    <a16:creationId xmlns:a16="http://schemas.microsoft.com/office/drawing/2014/main" id="{344382C7-623D-084F-9454-C22BC67CC59C}"/>
                  </a:ext>
                </a:extLst>
              </p:cNvPr>
              <p:cNvSpPr>
                <a:spLocks noChangeArrowheads="1"/>
              </p:cNvSpPr>
              <p:nvPr/>
            </p:nvSpPr>
            <p:spPr bwMode="gray">
              <a:xfrm>
                <a:off x="3697726" y="5087127"/>
                <a:ext cx="1062689" cy="911913"/>
              </a:xfrm>
              <a:prstGeom prst="ellipse">
                <a:avLst/>
              </a:prstGeom>
              <a:solidFill>
                <a:srgbClr val="FFFF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endParaRPr lang="en-IN" altLang="en-US" sz="2000"/>
              </a:p>
            </p:txBody>
          </p:sp>
          <p:sp>
            <p:nvSpPr>
              <p:cNvPr id="21" name="Rectangle 14">
                <a:extLst>
                  <a:ext uri="{FF2B5EF4-FFF2-40B4-BE49-F238E27FC236}">
                    <a16:creationId xmlns:a16="http://schemas.microsoft.com/office/drawing/2014/main" id="{3C9729BA-682F-854A-81B1-BEB3BF20B20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16605" y="4714251"/>
                <a:ext cx="1299978" cy="4151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106334" tIns="53167" rIns="106334" bIns="53167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algn="ctr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FF0000"/>
                  </a:buClr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algn="l">
                  <a:spcBef>
                    <a:spcPct val="0"/>
                  </a:spcBef>
                  <a:buClrTx/>
                  <a:buFontTx/>
                  <a:buNone/>
                </a:pPr>
                <a:r>
                  <a:rPr lang="en-US" altLang="en-US" sz="2000" dirty="0">
                    <a:solidFill>
                      <a:srgbClr val="000000"/>
                    </a:solidFill>
                    <a:latin typeface="+mn-lt"/>
                  </a:rPr>
                  <a:t>Subquery:</a:t>
                </a:r>
              </a:p>
            </p:txBody>
          </p:sp>
          <p:sp>
            <p:nvSpPr>
              <p:cNvPr id="22" name="Line 15">
                <a:extLst>
                  <a:ext uri="{FF2B5EF4-FFF2-40B4-BE49-F238E27FC236}">
                    <a16:creationId xmlns:a16="http://schemas.microsoft.com/office/drawing/2014/main" id="{4C7A58CD-AF03-D446-A713-A0C80047E6A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745745" y="4481200"/>
                <a:ext cx="11056" cy="765153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IN" sz="2000"/>
              </a:p>
            </p:txBody>
          </p:sp>
          <p:grpSp>
            <p:nvGrpSpPr>
              <p:cNvPr id="23" name="Group 18">
                <a:extLst>
                  <a:ext uri="{FF2B5EF4-FFF2-40B4-BE49-F238E27FC236}">
                    <a16:creationId xmlns:a16="http://schemas.microsoft.com/office/drawing/2014/main" id="{252547FE-B98D-3544-BEA5-A1960A69003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777224" y="5320011"/>
                <a:ext cx="939383" cy="446144"/>
                <a:chOff x="1582" y="2976"/>
                <a:chExt cx="579" cy="341"/>
              </a:xfrm>
            </p:grpSpPr>
            <p:pic>
              <p:nvPicPr>
                <p:cNvPr id="24" name="Picture 19" descr="C:\temp\finan032.gif">
                  <a:extLst>
                    <a:ext uri="{FF2B5EF4-FFF2-40B4-BE49-F238E27FC236}">
                      <a16:creationId xmlns:a16="http://schemas.microsoft.com/office/drawing/2014/main" id="{F55D57C4-DE3B-834B-9AA1-12265C9B6DB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gray">
                <a:xfrm>
                  <a:off x="1582" y="3041"/>
                  <a:ext cx="421" cy="24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25" name="Picture 20" descr="C:\temp\symbo067.gif">
                  <a:extLst>
                    <a:ext uri="{FF2B5EF4-FFF2-40B4-BE49-F238E27FC236}">
                      <a16:creationId xmlns:a16="http://schemas.microsoft.com/office/drawing/2014/main" id="{A950DD55-BB12-4946-A7EC-9E55B7DB536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gray">
                <a:xfrm>
                  <a:off x="1975" y="2976"/>
                  <a:ext cx="186" cy="34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74AAED-4B41-4040-A21F-89F9BFA39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2" name="Footer Placeholder 31">
            <a:extLst>
              <a:ext uri="{FF2B5EF4-FFF2-40B4-BE49-F238E27FC236}">
                <a16:creationId xmlns:a16="http://schemas.microsoft.com/office/drawing/2014/main" id="{205B5958-2127-E144-941D-61D7DDBDE8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38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subquery (inner query) executes before the main query (outer query)</a:t>
            </a:r>
          </a:p>
          <a:p>
            <a:r>
              <a:rPr lang="en-US" dirty="0"/>
              <a:t>The result of the subquery is used by the main query to restrict the rows</a:t>
            </a:r>
          </a:p>
          <a:p>
            <a:r>
              <a:rPr lang="en-US" dirty="0"/>
              <a:t>Comparison operator can be any of &gt;, =, &gt;=, &lt;, &lt;&gt;, &lt;= (Single row operators) and IN, ANY, ALL, EXISTS (Multiple row operators)</a:t>
            </a:r>
          </a:p>
          <a:p>
            <a:r>
              <a:rPr lang="en-US" dirty="0"/>
              <a:t>The subquery generally executes first, and its output is used to complete the query condition for the main (or outer) query</a:t>
            </a:r>
          </a:p>
          <a:p>
            <a:pPr marL="640080" lvl="2" indent="0">
              <a:buNone/>
            </a:pP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endParaRPr lang="en-US" dirty="0">
              <a:latin typeface="Courier Regular" pitchFamily="2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SUBQUERY</a:t>
            </a:r>
            <a:endParaRPr lang="en-IN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E10727E-91FB-D34D-AC6B-FAC809B18720}"/>
              </a:ext>
            </a:extLst>
          </p:cNvPr>
          <p:cNvGrpSpPr/>
          <p:nvPr/>
        </p:nvGrpSpPr>
        <p:grpSpPr>
          <a:xfrm>
            <a:off x="8620189" y="3506798"/>
            <a:ext cx="2906341" cy="2647260"/>
            <a:chOff x="8620189" y="3506798"/>
            <a:chExt cx="2906341" cy="264726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C50DE6C-2495-CA4E-A1C8-A27F1CEAF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620189" y="3506798"/>
              <a:ext cx="2906341" cy="2647260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1719E21-9AB9-524F-B383-DAC55DE67E69}"/>
                </a:ext>
              </a:extLst>
            </p:cNvPr>
            <p:cNvSpPr/>
            <p:nvPr/>
          </p:nvSpPr>
          <p:spPr>
            <a:xfrm rot="21407473">
              <a:off x="8667221" y="4162795"/>
              <a:ext cx="2638294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Arial" pitchFamily="34" charset="0"/>
                <a:buChar char="•"/>
              </a:pPr>
              <a:r>
                <a:rPr lang="en-IN" dirty="0"/>
                <a:t>A query can contain more than one sub-query in it</a:t>
              </a:r>
            </a:p>
            <a:p>
              <a:pPr marL="285750" indent="-285750">
                <a:buFont typeface="Arial" pitchFamily="34" charset="0"/>
                <a:buChar char="•"/>
              </a:pPr>
              <a:r>
                <a:rPr lang="en-IN" dirty="0"/>
                <a:t>A sub-query in-turn can contain sub-queries</a:t>
              </a:r>
              <a:endParaRPr lang="en-US" dirty="0"/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6B3131B-62C6-764C-B092-D967D27BCF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6003994-BFEA-8E43-9D49-AD643DE675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664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662152"/>
            <a:ext cx="11295784" cy="591206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cs typeface="Courier New" pitchFamily="49" charset="0"/>
              </a:rPr>
              <a:t>List salaries of those employees who draw higher salary than 'Abel':</a:t>
            </a:r>
          </a:p>
          <a:p>
            <a:pPr>
              <a:spcBef>
                <a:spcPct val="0"/>
              </a:spcBef>
              <a:buClrTx/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SELECT </a:t>
            </a:r>
            <a:r>
              <a:rPr lang="en-US" altLang="en-US" sz="2800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last_name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, salary</a:t>
            </a:r>
          </a:p>
          <a:p>
            <a:pPr marL="457200" lvl="1" indent="-457200">
              <a:spcBef>
                <a:spcPct val="0"/>
              </a:spcBef>
              <a:buClr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FROM   Employees</a:t>
            </a:r>
          </a:p>
          <a:p>
            <a:pPr marL="457200" lvl="1" indent="-457200">
              <a:spcBef>
                <a:spcPct val="0"/>
              </a:spcBef>
              <a:buClr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WHERE  salary &gt;</a:t>
            </a:r>
          </a:p>
          <a:p>
            <a:pPr marL="457200" lvl="1" indent="-457200">
              <a:spcBef>
                <a:spcPct val="0"/>
              </a:spcBef>
              <a:buClr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             (SELECT salary</a:t>
            </a:r>
          </a:p>
          <a:p>
            <a:pPr marL="457200" lvl="1" indent="-457200">
              <a:spcBef>
                <a:spcPct val="0"/>
              </a:spcBef>
              <a:buClr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              FROM   Employees</a:t>
            </a:r>
          </a:p>
          <a:p>
            <a:pPr marL="457200" lvl="1" indent="-457200">
              <a:spcBef>
                <a:spcPct val="0"/>
              </a:spcBef>
              <a:buClr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              WHERE  </a:t>
            </a:r>
            <a:r>
              <a:rPr lang="en-US" altLang="en-US" sz="2800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last_name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= 'Abel');</a:t>
            </a:r>
          </a:p>
          <a:p>
            <a:pPr marL="457200" lvl="1" indent="-457200">
              <a:spcBef>
                <a:spcPts val="5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800" kern="0" dirty="0" smtClean="0"/>
              <a:t>Find </a:t>
            </a:r>
            <a:r>
              <a:rPr lang="en-US" sz="2800" kern="0" dirty="0"/>
              <a:t>name, job and salary of all employees who get the minimum salary 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	SELECT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</a:t>
            </a:r>
            <a:r>
              <a:rPr lang="en-US" altLang="en-US" sz="2800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ename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, job, </a:t>
            </a:r>
            <a:r>
              <a:rPr lang="en-US" altLang="en-US" sz="2800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sal</a:t>
            </a:r>
            <a:endParaRPr lang="en-US" altLang="en-US" sz="2800" b="1" dirty="0">
              <a:solidFill>
                <a:srgbClr val="000000"/>
              </a:solidFill>
              <a:latin typeface="Courier New" pitchFamily="49" charset="0"/>
              <a:cs typeface="Arial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	FROM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</a:t>
            </a:r>
            <a:r>
              <a:rPr lang="en-US" altLang="en-US" sz="2800" b="1" dirty="0" err="1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EmployeeS</a:t>
            </a:r>
            <a:endParaRPr lang="en-US" altLang="en-US" sz="2800" b="1" dirty="0">
              <a:solidFill>
                <a:srgbClr val="000000"/>
              </a:solidFill>
              <a:latin typeface="Courier New" pitchFamily="49" charset="0"/>
              <a:cs typeface="Arial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	WHERE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</a:t>
            </a:r>
            <a:r>
              <a:rPr lang="en-US" altLang="en-US" sz="2800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sal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=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	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	(SELECT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MIN(</a:t>
            </a:r>
            <a:r>
              <a:rPr lang="en-US" altLang="en-US" sz="2800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sal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	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		FROM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employee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);</a:t>
            </a:r>
          </a:p>
          <a:p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357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3" y="788276"/>
            <a:ext cx="11248487" cy="5526465"/>
          </a:xfrm>
        </p:spPr>
        <p:txBody>
          <a:bodyPr>
            <a:noAutofit/>
          </a:bodyPr>
          <a:lstStyle/>
          <a:p>
            <a:pPr marL="457200" lvl="2" indent="-457200">
              <a:lnSpc>
                <a:spcPct val="120000"/>
              </a:lnSpc>
              <a:spcBef>
                <a:spcPts val="500"/>
              </a:spcBef>
              <a:buFont typeface="Wingdings" panose="05000000000000000000" pitchFamily="2" charset="2"/>
              <a:buChar char="Ø"/>
            </a:pPr>
            <a:r>
              <a:rPr lang="en-US" sz="2400" b="1" dirty="0" smtClean="0"/>
              <a:t>List </a:t>
            </a:r>
            <a:r>
              <a:rPr lang="en-US" sz="2400" b="1" dirty="0"/>
              <a:t>employees who have same job id say </a:t>
            </a:r>
            <a:r>
              <a:rPr lang="en-US" sz="2400" b="1" dirty="0" err="1"/>
              <a:t>Nayer</a:t>
            </a:r>
            <a:r>
              <a:rPr lang="en-US" sz="2400" b="1" dirty="0"/>
              <a:t> but draw higher salary than her:</a:t>
            </a:r>
          </a:p>
          <a:p>
            <a:pPr marL="685800" lvl="2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en-US" sz="2800" dirty="0">
                <a:solidFill>
                  <a:schemeClr val="tx1"/>
                </a:solidFill>
              </a:rPr>
              <a:t>SELECT </a:t>
            </a:r>
            <a:r>
              <a:rPr lang="en-US" altLang="en-US" sz="2800" dirty="0" err="1">
                <a:solidFill>
                  <a:schemeClr val="tx1"/>
                </a:solidFill>
              </a:rPr>
              <a:t>last_name</a:t>
            </a:r>
            <a:r>
              <a:rPr lang="en-US" altLang="en-US" sz="2800" dirty="0">
                <a:solidFill>
                  <a:schemeClr val="tx1"/>
                </a:solidFill>
              </a:rPr>
              <a:t>, </a:t>
            </a:r>
            <a:r>
              <a:rPr lang="en-US" altLang="en-US" sz="2800" dirty="0" err="1">
                <a:solidFill>
                  <a:schemeClr val="tx1"/>
                </a:solidFill>
              </a:rPr>
              <a:t>job_id</a:t>
            </a:r>
            <a:r>
              <a:rPr lang="en-US" altLang="en-US" sz="2800" dirty="0">
                <a:solidFill>
                  <a:schemeClr val="tx1"/>
                </a:solidFill>
              </a:rPr>
              <a:t>, salary</a:t>
            </a:r>
          </a:p>
          <a:p>
            <a:pPr marL="685800" lvl="2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en-US" sz="2800" dirty="0">
                <a:solidFill>
                  <a:schemeClr val="tx1"/>
                </a:solidFill>
              </a:rPr>
              <a:t>	FROM   </a:t>
            </a:r>
            <a:r>
              <a:rPr lang="en-US" altLang="en-US" sz="2800" dirty="0" smtClean="0">
                <a:solidFill>
                  <a:schemeClr val="tx1"/>
                </a:solidFill>
              </a:rPr>
              <a:t>Employees </a:t>
            </a:r>
            <a:r>
              <a:rPr lang="en-US" altLang="en-US" sz="2800" dirty="0">
                <a:solidFill>
                  <a:schemeClr val="tx1"/>
                </a:solidFill>
              </a:rPr>
              <a:t>	WHERE  </a:t>
            </a:r>
            <a:r>
              <a:rPr lang="en-US" altLang="en-US" sz="2800" dirty="0" err="1">
                <a:solidFill>
                  <a:schemeClr val="tx1"/>
                </a:solidFill>
              </a:rPr>
              <a:t>job_id</a:t>
            </a:r>
            <a:r>
              <a:rPr lang="en-US" altLang="en-US" sz="2800" dirty="0">
                <a:solidFill>
                  <a:schemeClr val="tx1"/>
                </a:solidFill>
              </a:rPr>
              <a:t> = (SELECT </a:t>
            </a:r>
            <a:r>
              <a:rPr lang="en-US" altLang="en-US" sz="2800" dirty="0" err="1">
                <a:solidFill>
                  <a:schemeClr val="tx1"/>
                </a:solidFill>
              </a:rPr>
              <a:t>job_id</a:t>
            </a:r>
            <a:r>
              <a:rPr lang="en-US" altLang="en-US" sz="2800" dirty="0">
                <a:solidFill>
                  <a:schemeClr val="tx1"/>
                </a:solidFill>
              </a:rPr>
              <a:t> FROM   Employees</a:t>
            </a:r>
          </a:p>
          <a:p>
            <a:pPr marL="685800" lvl="2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en-US" sz="2800" dirty="0">
                <a:solidFill>
                  <a:schemeClr val="tx1"/>
                </a:solidFill>
              </a:rPr>
              <a:t>                 WHERE  </a:t>
            </a:r>
            <a:r>
              <a:rPr lang="en-US" altLang="en-US" sz="2800" dirty="0" err="1">
                <a:solidFill>
                  <a:schemeClr val="tx1"/>
                </a:solidFill>
              </a:rPr>
              <a:t>last_name</a:t>
            </a:r>
            <a:r>
              <a:rPr lang="en-US" altLang="en-US" sz="2800" dirty="0">
                <a:solidFill>
                  <a:schemeClr val="tx1"/>
                </a:solidFill>
              </a:rPr>
              <a:t> = '</a:t>
            </a:r>
            <a:r>
              <a:rPr lang="en-US" altLang="en-US" sz="2800" dirty="0" err="1">
                <a:solidFill>
                  <a:schemeClr val="tx1"/>
                </a:solidFill>
              </a:rPr>
              <a:t>Nayer</a:t>
            </a:r>
            <a:r>
              <a:rPr lang="en-US" altLang="en-US" sz="2800" dirty="0">
                <a:solidFill>
                  <a:schemeClr val="tx1"/>
                </a:solidFill>
              </a:rPr>
              <a:t>')</a:t>
            </a:r>
          </a:p>
          <a:p>
            <a:pPr marL="685800" lvl="2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en-US" sz="2800" dirty="0">
                <a:solidFill>
                  <a:schemeClr val="tx1"/>
                </a:solidFill>
              </a:rPr>
              <a:t>	AND    salary &gt; (SELECT salary FROM   Employees</a:t>
            </a:r>
          </a:p>
          <a:p>
            <a:pPr marL="685800" lvl="2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en-US" sz="2800" dirty="0">
                <a:solidFill>
                  <a:schemeClr val="tx1"/>
                </a:solidFill>
              </a:rPr>
              <a:t>                 WHERE  </a:t>
            </a:r>
            <a:r>
              <a:rPr lang="en-US" altLang="en-US" sz="2800" dirty="0" err="1">
                <a:solidFill>
                  <a:schemeClr val="tx1"/>
                </a:solidFill>
              </a:rPr>
              <a:t>last_name</a:t>
            </a:r>
            <a:r>
              <a:rPr lang="en-US" altLang="en-US" sz="2800" dirty="0">
                <a:solidFill>
                  <a:schemeClr val="tx1"/>
                </a:solidFill>
              </a:rPr>
              <a:t> = '</a:t>
            </a:r>
            <a:r>
              <a:rPr lang="en-US" altLang="en-US" sz="2800" dirty="0" err="1">
                <a:solidFill>
                  <a:schemeClr val="tx1"/>
                </a:solidFill>
              </a:rPr>
              <a:t>Nayer</a:t>
            </a:r>
            <a:r>
              <a:rPr lang="en-US" altLang="en-US" sz="2800" dirty="0">
                <a:solidFill>
                  <a:schemeClr val="tx1"/>
                </a:solidFill>
              </a:rPr>
              <a:t>');</a:t>
            </a:r>
          </a:p>
          <a:p>
            <a:pPr marL="685800" lvl="2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en-US" sz="2800" dirty="0">
                <a:solidFill>
                  <a:schemeClr val="tx1"/>
                </a:solidFill>
              </a:rPr>
              <a:t>SELECT </a:t>
            </a:r>
            <a:r>
              <a:rPr lang="en-US" altLang="en-US" sz="2800" dirty="0" err="1">
                <a:solidFill>
                  <a:schemeClr val="tx1"/>
                </a:solidFill>
              </a:rPr>
              <a:t>last_name</a:t>
            </a:r>
            <a:r>
              <a:rPr lang="en-US" altLang="en-US" sz="2800" dirty="0">
                <a:solidFill>
                  <a:schemeClr val="tx1"/>
                </a:solidFill>
              </a:rPr>
              <a:t>, </a:t>
            </a:r>
            <a:r>
              <a:rPr lang="en-US" altLang="en-US" sz="2800" dirty="0" err="1">
                <a:solidFill>
                  <a:schemeClr val="tx1"/>
                </a:solidFill>
              </a:rPr>
              <a:t>job_id</a:t>
            </a:r>
            <a:r>
              <a:rPr lang="en-US" altLang="en-US" sz="2800" dirty="0">
                <a:solidFill>
                  <a:schemeClr val="tx1"/>
                </a:solidFill>
              </a:rPr>
              <a:t>, salary</a:t>
            </a:r>
          </a:p>
          <a:p>
            <a:pPr marL="685800" lvl="2" indent="0"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en-US" sz="2800" dirty="0">
                <a:solidFill>
                  <a:schemeClr val="tx1"/>
                </a:solidFill>
              </a:rPr>
              <a:t>	FROM   Employees 	WHERE  </a:t>
            </a:r>
            <a:r>
              <a:rPr lang="en-US" altLang="en-US" sz="2800" dirty="0" err="1">
                <a:solidFill>
                  <a:schemeClr val="tx1"/>
                </a:solidFill>
              </a:rPr>
              <a:t>job_id</a:t>
            </a:r>
            <a:r>
              <a:rPr lang="en-US" altLang="en-US" sz="2800" dirty="0">
                <a:solidFill>
                  <a:schemeClr val="tx1"/>
                </a:solidFill>
              </a:rPr>
              <a:t> = </a:t>
            </a:r>
            <a:r>
              <a:rPr lang="en-US" altLang="en-US" sz="2800" dirty="0" smtClean="0">
                <a:solidFill>
                  <a:schemeClr val="tx1"/>
                </a:solidFill>
              </a:rPr>
              <a:t>ANY(SELECT </a:t>
            </a:r>
            <a:r>
              <a:rPr lang="en-US" altLang="en-US" sz="2800" dirty="0" err="1">
                <a:solidFill>
                  <a:schemeClr val="tx1"/>
                </a:solidFill>
              </a:rPr>
              <a:t>job_id</a:t>
            </a:r>
            <a:r>
              <a:rPr lang="en-US" altLang="en-US" sz="2800" dirty="0">
                <a:solidFill>
                  <a:schemeClr val="tx1"/>
                </a:solidFill>
              </a:rPr>
              <a:t> FROM   </a:t>
            </a:r>
            <a:r>
              <a:rPr lang="en-US" altLang="en-US" sz="2800" dirty="0" smtClean="0">
                <a:solidFill>
                  <a:schemeClr val="tx1"/>
                </a:solidFill>
              </a:rPr>
              <a:t>Employees WHERE  </a:t>
            </a:r>
            <a:r>
              <a:rPr lang="en-US" altLang="en-US" sz="2800" dirty="0" err="1">
                <a:solidFill>
                  <a:schemeClr val="tx1"/>
                </a:solidFill>
              </a:rPr>
              <a:t>last_name</a:t>
            </a:r>
            <a:r>
              <a:rPr lang="en-US" altLang="en-US" sz="2800" dirty="0">
                <a:solidFill>
                  <a:schemeClr val="tx1"/>
                </a:solidFill>
              </a:rPr>
              <a:t> = </a:t>
            </a:r>
            <a:r>
              <a:rPr lang="en-US" altLang="en-US" sz="2800" dirty="0" smtClean="0">
                <a:solidFill>
                  <a:schemeClr val="tx1"/>
                </a:solidFill>
              </a:rPr>
              <a:t>'</a:t>
            </a:r>
            <a:r>
              <a:rPr lang="en-US" altLang="en-US" sz="2800" dirty="0" err="1" smtClean="0">
                <a:solidFill>
                  <a:schemeClr val="tx1"/>
                </a:solidFill>
              </a:rPr>
              <a:t>Nayer</a:t>
            </a:r>
            <a:r>
              <a:rPr lang="en-US" altLang="en-US" sz="2800" dirty="0" smtClean="0">
                <a:solidFill>
                  <a:schemeClr val="tx1"/>
                </a:solidFill>
              </a:rPr>
              <a:t>‘ AND  salary </a:t>
            </a:r>
            <a:r>
              <a:rPr lang="en-US" altLang="en-US" sz="2800" dirty="0">
                <a:solidFill>
                  <a:schemeClr val="tx1"/>
                </a:solidFill>
              </a:rPr>
              <a:t>&gt; </a:t>
            </a:r>
            <a:r>
              <a:rPr lang="en-US" altLang="en-US" sz="2800" dirty="0" smtClean="0">
                <a:solidFill>
                  <a:schemeClr val="tx1"/>
                </a:solidFill>
              </a:rPr>
              <a:t>ANY (SELECT </a:t>
            </a:r>
            <a:r>
              <a:rPr lang="en-US" altLang="en-US" sz="2800" dirty="0">
                <a:solidFill>
                  <a:schemeClr val="tx1"/>
                </a:solidFill>
              </a:rPr>
              <a:t>salary FROM   </a:t>
            </a:r>
            <a:r>
              <a:rPr lang="en-US" altLang="en-US" sz="2800" dirty="0" smtClean="0">
                <a:solidFill>
                  <a:schemeClr val="tx1"/>
                </a:solidFill>
              </a:rPr>
              <a:t>Employees WHERE  </a:t>
            </a:r>
            <a:r>
              <a:rPr lang="en-US" altLang="en-US" sz="2800" dirty="0" err="1">
                <a:solidFill>
                  <a:schemeClr val="tx1"/>
                </a:solidFill>
              </a:rPr>
              <a:t>last_name</a:t>
            </a:r>
            <a:r>
              <a:rPr lang="en-US" altLang="en-US" sz="2800" dirty="0">
                <a:solidFill>
                  <a:schemeClr val="tx1"/>
                </a:solidFill>
              </a:rPr>
              <a:t> = </a:t>
            </a:r>
            <a:r>
              <a:rPr lang="en-US" altLang="en-US" sz="2800" dirty="0" smtClean="0">
                <a:solidFill>
                  <a:schemeClr val="tx1"/>
                </a:solidFill>
              </a:rPr>
              <a:t>'</a:t>
            </a:r>
            <a:r>
              <a:rPr lang="en-US" altLang="en-US" sz="2800" dirty="0" err="1" smtClean="0">
                <a:solidFill>
                  <a:schemeClr val="tx1"/>
                </a:solidFill>
              </a:rPr>
              <a:t>Nayer</a:t>
            </a:r>
            <a:r>
              <a:rPr lang="en-US" altLang="en-US" sz="2800" dirty="0" smtClean="0">
                <a:solidFill>
                  <a:schemeClr val="tx1"/>
                </a:solidFill>
              </a:rPr>
              <a:t>‘);</a:t>
            </a:r>
            <a:endParaRPr lang="en-US" altLang="en-US" sz="2800" dirty="0">
              <a:solidFill>
                <a:schemeClr val="tx1"/>
              </a:solidFill>
            </a:endParaRPr>
          </a:p>
          <a:p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5457" y="230363"/>
            <a:ext cx="9545006" cy="369812"/>
          </a:xfrm>
        </p:spPr>
        <p:txBody>
          <a:bodyPr>
            <a:noAutofit/>
          </a:bodyPr>
          <a:lstStyle/>
          <a:p>
            <a:r>
              <a:rPr lang="en-US" dirty="0"/>
              <a:t>SUBQUERY: EXAMPLE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7CFF2A-84C5-1C45-8878-327CEE900A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88F25A-3953-824B-BBD3-250448A61B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24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2800" dirty="0" smtClean="0">
                <a:solidFill>
                  <a:schemeClr val="tx1"/>
                </a:solidFill>
              </a:rPr>
              <a:t>join </a:t>
            </a:r>
            <a:r>
              <a:rPr lang="en-US" sz="2800" dirty="0">
                <a:solidFill>
                  <a:schemeClr val="tx1"/>
                </a:solidFill>
              </a:rPr>
              <a:t>version</a:t>
            </a:r>
            <a:r>
              <a:rPr lang="en-US" sz="2800" dirty="0" smtClean="0">
                <a:solidFill>
                  <a:schemeClr val="tx1"/>
                </a:solidFill>
              </a:rPr>
              <a:t>:</a:t>
            </a:r>
          </a:p>
          <a:p>
            <a:endParaRPr lang="en-US" sz="2800" dirty="0">
              <a:solidFill>
                <a:schemeClr val="tx1"/>
              </a:solidFill>
            </a:endParaRPr>
          </a:p>
          <a:p>
            <a:pPr marL="228600" lvl="1" indent="0">
              <a:buNone/>
            </a:pPr>
            <a:r>
              <a:rPr lang="en-US" sz="24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</a:t>
            </a:r>
            <a:r>
              <a:rPr lang="en-US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SELECT e2.last_name, e2.job_id, e2.salary</a:t>
            </a:r>
          </a:p>
          <a:p>
            <a:pPr marL="228600" lvl="1" indent="0">
              <a:buNone/>
            </a:pPr>
            <a:r>
              <a:rPr lang="en-US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FROM   Employees e1, Employees e2</a:t>
            </a:r>
          </a:p>
          <a:p>
            <a:pPr marL="228600" lvl="1" indent="0">
              <a:buNone/>
            </a:pPr>
            <a:r>
              <a:rPr lang="en-US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WHERE  e1.last_name = '</a:t>
            </a:r>
            <a:r>
              <a:rPr lang="en-US" sz="3600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Nayer</a:t>
            </a:r>
            <a:r>
              <a:rPr lang="en-US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'</a:t>
            </a:r>
          </a:p>
          <a:p>
            <a:pPr marL="228600" lvl="1" indent="0">
              <a:buNone/>
            </a:pPr>
            <a:r>
              <a:rPr lang="en-US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AND e2.job_id = e1.job_id </a:t>
            </a:r>
          </a:p>
          <a:p>
            <a:pPr marL="228600" lvl="1" indent="0">
              <a:buNone/>
            </a:pPr>
            <a:r>
              <a:rPr lang="en-US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AND    e2.salary &gt; e1.salary;</a:t>
            </a:r>
          </a:p>
          <a:p>
            <a:endParaRPr lang="en-US" sz="3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28353" y="782155"/>
            <a:ext cx="11264253" cy="684037"/>
          </a:xfrm>
        </p:spPr>
        <p:txBody>
          <a:bodyPr/>
          <a:lstStyle/>
          <a:p>
            <a:pPr lvl="2" algn="l" rtl="0">
              <a:spcBef>
                <a:spcPct val="0"/>
              </a:spcBef>
            </a:pPr>
            <a:r>
              <a:rPr lang="en-US" sz="2000" b="1" dirty="0" smtClean="0"/>
              <a:t>List employees who have same job id say </a:t>
            </a:r>
            <a:r>
              <a:rPr lang="en-US" sz="2000" b="1" dirty="0" err="1" smtClean="0"/>
              <a:t>Nayer</a:t>
            </a:r>
            <a:r>
              <a:rPr lang="en-US" sz="2000" b="1" dirty="0" smtClean="0"/>
              <a:t> but draw higher salary than her:</a:t>
            </a:r>
            <a:br>
              <a:rPr lang="en-US" sz="2000" b="1" dirty="0" smtClean="0"/>
            </a:br>
            <a:endParaRPr lang="en-US" sz="1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Vertical Scroll 5"/>
          <p:cNvSpPr/>
          <p:nvPr/>
        </p:nvSpPr>
        <p:spPr>
          <a:xfrm>
            <a:off x="6921062" y="3626070"/>
            <a:ext cx="3289739" cy="2698532"/>
          </a:xfrm>
          <a:prstGeom prst="verticalScroll">
            <a:avLst>
              <a:gd name="adj" fmla="val 8725"/>
            </a:avLst>
          </a:prstGeom>
          <a:solidFill>
            <a:schemeClr val="accent2">
              <a:lumMod val="40000"/>
              <a:lumOff val="60000"/>
            </a:schemeClr>
          </a:solidFill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9144" bIns="0" rtlCol="0" anchor="ctr"/>
          <a:lstStyle/>
          <a:p>
            <a:r>
              <a:rPr lang="en-US" sz="3200" dirty="0">
                <a:solidFill>
                  <a:schemeClr val="tx1"/>
                </a:solidFill>
              </a:rPr>
              <a:t>Not all sub-queries can be converted into equivalent JOIN statements </a:t>
            </a:r>
          </a:p>
        </p:txBody>
      </p:sp>
    </p:spTree>
    <p:extLst>
      <p:ext uri="{BB962C8B-B14F-4D97-AF65-F5344CB8AC3E}">
        <p14:creationId xmlns:p14="http://schemas.microsoft.com/office/powerpoint/2010/main" val="249561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409903"/>
            <a:ext cx="11327315" cy="6211614"/>
          </a:xfrm>
        </p:spPr>
        <p:txBody>
          <a:bodyPr>
            <a:normAutofit/>
          </a:bodyPr>
          <a:lstStyle/>
          <a:p>
            <a:r>
              <a:rPr lang="en-IN" sz="3200" b="1" dirty="0"/>
              <a:t>Display details of departments managed by ‘Den’.</a:t>
            </a:r>
            <a:endParaRPr lang="en-US" sz="3200" dirty="0"/>
          </a:p>
          <a:p>
            <a:r>
              <a:rPr lang="en-IN" sz="3200" dirty="0"/>
              <a:t>SELECT DEPARTMENT_ID, DEPARTMENT_NAME </a:t>
            </a:r>
            <a:endParaRPr lang="en-IN" sz="3200" dirty="0" smtClean="0"/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FROM </a:t>
            </a:r>
            <a:r>
              <a:rPr lang="en-IN" sz="3200" dirty="0"/>
              <a:t>DEPARTMENTS </a:t>
            </a:r>
            <a:endParaRPr lang="en-IN" sz="3200" dirty="0" smtClean="0"/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WHERE </a:t>
            </a:r>
            <a:r>
              <a:rPr lang="en-IN" sz="3200" dirty="0"/>
              <a:t>MANAGER_ID  IN </a:t>
            </a:r>
            <a:r>
              <a:rPr lang="en-IN" sz="3200" dirty="0" smtClean="0"/>
              <a:t>(</a:t>
            </a:r>
            <a:r>
              <a:rPr lang="en-IN" sz="3200" dirty="0"/>
              <a:t>SELECT EMPLOYEE_ID </a:t>
            </a:r>
            <a:endParaRPr lang="en-IN" sz="3200" dirty="0" smtClean="0"/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				FROM </a:t>
            </a:r>
            <a:r>
              <a:rPr lang="en-IN" sz="3200" dirty="0"/>
              <a:t>EMPLOYEES </a:t>
            </a:r>
            <a:endParaRPr lang="en-IN" sz="3200" dirty="0" smtClean="0"/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				WHERE </a:t>
            </a:r>
            <a:r>
              <a:rPr lang="en-IN" sz="3200" dirty="0"/>
              <a:t>FIRST_NAME='DEN');</a:t>
            </a:r>
            <a:endParaRPr lang="en-US" sz="3200" dirty="0"/>
          </a:p>
          <a:p>
            <a:endParaRPr lang="en-US" sz="3200" dirty="0"/>
          </a:p>
          <a:p>
            <a:r>
              <a:rPr lang="en-IN" sz="3200" b="1" dirty="0"/>
              <a:t>Display jobs into which employees joined in the </a:t>
            </a:r>
            <a:r>
              <a:rPr lang="en-IN" sz="3200" b="1" dirty="0" smtClean="0"/>
              <a:t>year 1997.</a:t>
            </a:r>
            <a:endParaRPr lang="en-US" sz="3200" dirty="0"/>
          </a:p>
          <a:p>
            <a:r>
              <a:rPr lang="en-IN" sz="3200" dirty="0"/>
              <a:t>SELECT * FROM JOBS </a:t>
            </a:r>
            <a:endParaRPr lang="en-IN" sz="3200" dirty="0" smtClean="0"/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WHERE </a:t>
            </a:r>
            <a:r>
              <a:rPr lang="en-IN" sz="3200" dirty="0"/>
              <a:t>JOB_ID IN (SELECT JOB_ID </a:t>
            </a:r>
            <a:endParaRPr lang="en-IN" sz="3200" dirty="0" smtClean="0"/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FROM </a:t>
            </a:r>
            <a:r>
              <a:rPr lang="en-IN" sz="3200" dirty="0"/>
              <a:t>EMPLOYEES </a:t>
            </a:r>
            <a:endParaRPr lang="en-IN" sz="3200" dirty="0" smtClean="0"/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WHERE YEAR(HIRE_DATE)=1997);</a:t>
            </a:r>
            <a:endParaRPr lang="en-US" sz="3200" dirty="0"/>
          </a:p>
          <a:p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58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dimension functions</a:t>
            </a:r>
          </a:p>
          <a:p>
            <a:r>
              <a:rPr lang="en-US" dirty="0"/>
              <a:t>Show how to use sub-queries</a:t>
            </a:r>
          </a:p>
          <a:p>
            <a:r>
              <a:rPr lang="en-US" dirty="0"/>
              <a:t>Describe how to manipulate data</a:t>
            </a:r>
          </a:p>
          <a:p>
            <a:r>
              <a:rPr lang="en-US" dirty="0"/>
              <a:t>Understand how to create different database objects</a:t>
            </a:r>
          </a:p>
          <a:p>
            <a:endParaRPr lang="en-US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DF3EC4F-C7F6-364D-8F55-7F4AC67C5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OBJECTIVES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CB4540-02EA-A847-9B20-43D76721B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1E54703-42F5-F24B-9DB9-F6542AE427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86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567561"/>
            <a:ext cx="11232722" cy="5833240"/>
          </a:xfrm>
        </p:spPr>
        <p:txBody>
          <a:bodyPr>
            <a:noAutofit/>
          </a:bodyPr>
          <a:lstStyle/>
          <a:p>
            <a:r>
              <a:rPr lang="en-US" sz="2800" dirty="0" smtClean="0"/>
              <a:t>Display </a:t>
            </a:r>
            <a:r>
              <a:rPr lang="en-US" sz="2800" dirty="0"/>
              <a:t>details of current job for employees who worked as IT Programmers in the past.</a:t>
            </a:r>
          </a:p>
          <a:p>
            <a:r>
              <a:rPr lang="en-US" sz="2800" dirty="0"/>
              <a:t>SELECT * FROM JOBS 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WHERE </a:t>
            </a:r>
            <a:r>
              <a:rPr lang="en-US" sz="2800" dirty="0"/>
              <a:t>JOB_ID IN (SELECT JOB_ID FROM EMPLOYEES 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			WHERE EMPLOYEE_ID IN (SELECT EMPLOYEE_ID</a:t>
            </a:r>
          </a:p>
          <a:p>
            <a:pPr marL="0" indent="0">
              <a:buNone/>
            </a:pPr>
            <a:r>
              <a:rPr lang="en-US" sz="2800" dirty="0" smtClean="0"/>
              <a:t>	 						FROM JOB_HISTORY </a:t>
            </a:r>
          </a:p>
          <a:p>
            <a:pPr marL="0" indent="0">
              <a:buNone/>
            </a:pPr>
            <a:r>
              <a:rPr lang="en-US" sz="2800" dirty="0" smtClean="0"/>
              <a:t>							WHERE JOB_ID='IT_PROG'));</a:t>
            </a:r>
          </a:p>
          <a:p>
            <a:r>
              <a:rPr lang="en-IN" sz="2800" dirty="0"/>
              <a:t>SELECT *</a:t>
            </a:r>
          </a:p>
          <a:p>
            <a:pPr marL="0" indent="0">
              <a:buNone/>
            </a:pPr>
            <a:r>
              <a:rPr lang="en-IN" sz="2800" dirty="0"/>
              <a:t>	FROM EMPLOYEES E, JOBS J, JOB_HISTORY JH </a:t>
            </a:r>
          </a:p>
          <a:p>
            <a:pPr marL="0" indent="0">
              <a:buNone/>
            </a:pPr>
            <a:r>
              <a:rPr lang="en-IN" sz="2800" dirty="0"/>
              <a:t>	WHERE E.JOB_ID=J.JOB_ID </a:t>
            </a:r>
          </a:p>
          <a:p>
            <a:pPr marL="0" indent="0">
              <a:buNone/>
            </a:pPr>
            <a:r>
              <a:rPr lang="en-IN" sz="2800" dirty="0"/>
              <a:t>	AND E.EMPLOYEE_ID=JH.EMPLOYEE_ID </a:t>
            </a:r>
          </a:p>
          <a:p>
            <a:pPr marL="0" indent="0">
              <a:buNone/>
            </a:pPr>
            <a:r>
              <a:rPr lang="en-IN" sz="2800" dirty="0"/>
              <a:t>	AND JH.JOB_ID='IT_PROG';</a:t>
            </a:r>
            <a:endParaRPr lang="en-US" sz="2800" dirty="0"/>
          </a:p>
          <a:p>
            <a:r>
              <a:rPr lang="en-US" sz="2800" dirty="0" smtClean="0"/>
              <a:t>Select </a:t>
            </a:r>
            <a:r>
              <a:rPr lang="en-US" sz="2800" dirty="0" err="1" smtClean="0"/>
              <a:t>concat</a:t>
            </a:r>
            <a:r>
              <a:rPr lang="en-US" sz="2800" dirty="0" smtClean="0"/>
              <a:t>(“this….”,</a:t>
            </a:r>
            <a:r>
              <a:rPr lang="en-US" sz="2800" dirty="0" err="1" smtClean="0"/>
              <a:t>firstname</a:t>
            </a:r>
            <a:r>
              <a:rPr lang="en-US" sz="2800" dirty="0" smtClean="0"/>
              <a:t> ,”</a:t>
            </a:r>
            <a:r>
              <a:rPr lang="en-US" sz="2800" dirty="0" err="1" smtClean="0"/>
              <a:t>ghfgfghfgh</a:t>
            </a:r>
            <a:r>
              <a:rPr lang="en-US" sz="2800" dirty="0" smtClean="0"/>
              <a:t>”,</a:t>
            </a:r>
            <a:r>
              <a:rPr lang="en-US" sz="2800" dirty="0" err="1" smtClean="0"/>
              <a:t>employee_id</a:t>
            </a:r>
            <a:r>
              <a:rPr lang="en-US" sz="2800" dirty="0" smtClean="0"/>
              <a:t> from employees;</a:t>
            </a: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650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677917"/>
            <a:ext cx="11248487" cy="5636824"/>
          </a:xfrm>
        </p:spPr>
        <p:txBody>
          <a:bodyPr>
            <a:normAutofit fontScale="92500" lnSpcReduction="10000"/>
          </a:bodyPr>
          <a:lstStyle/>
          <a:p>
            <a:r>
              <a:rPr lang="en-IN" sz="3200" b="1" dirty="0"/>
              <a:t>Display employees who did not do any job in the past.</a:t>
            </a:r>
            <a:endParaRPr lang="en-US" sz="3200" dirty="0"/>
          </a:p>
          <a:p>
            <a:r>
              <a:rPr lang="en-IN" sz="3200" dirty="0"/>
              <a:t>SELECT * FROM EMPLOYEES </a:t>
            </a:r>
            <a:endParaRPr lang="en-IN" sz="3200" dirty="0" smtClean="0"/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WHERE </a:t>
            </a:r>
            <a:r>
              <a:rPr lang="en-IN" sz="3200" dirty="0"/>
              <a:t>EMPLOYEE_ID NOT IN (SELECT DISTINCT EMPLOYEE_ID </a:t>
            </a:r>
            <a:endParaRPr lang="en-IN" sz="3200" dirty="0" smtClean="0"/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					FROM </a:t>
            </a:r>
            <a:r>
              <a:rPr lang="en-IN" sz="3200" dirty="0"/>
              <a:t>JOB_HISTORY);</a:t>
            </a:r>
            <a:endParaRPr lang="en-US" sz="3200" dirty="0"/>
          </a:p>
          <a:p>
            <a:endParaRPr lang="en-IN" sz="3200" b="1" dirty="0" smtClean="0"/>
          </a:p>
          <a:p>
            <a:r>
              <a:rPr lang="en-IN" sz="3200" b="1" dirty="0" smtClean="0"/>
              <a:t>Display </a:t>
            </a:r>
            <a:r>
              <a:rPr lang="en-IN" sz="3200" b="1" dirty="0"/>
              <a:t>job title and average </a:t>
            </a:r>
            <a:r>
              <a:rPr lang="en-IN" sz="3200" b="1" dirty="0" smtClean="0"/>
              <a:t>salary of jobs </a:t>
            </a:r>
            <a:r>
              <a:rPr lang="en-IN" sz="3200" b="1" dirty="0"/>
              <a:t>for employees who did a job in the past.</a:t>
            </a:r>
            <a:endParaRPr lang="en-US" sz="3200" dirty="0"/>
          </a:p>
          <a:p>
            <a:r>
              <a:rPr lang="en-IN" sz="3200" dirty="0"/>
              <a:t>SELECT </a:t>
            </a:r>
            <a:r>
              <a:rPr lang="en-IN" sz="3200" dirty="0" smtClean="0"/>
              <a:t>J.JOB_TITLE</a:t>
            </a:r>
            <a:r>
              <a:rPr lang="en-IN" sz="3200" dirty="0"/>
              <a:t>, </a:t>
            </a:r>
            <a:r>
              <a:rPr lang="en-IN" sz="3200" dirty="0" smtClean="0"/>
              <a:t>AVG(E.SALARY) </a:t>
            </a:r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FROM </a:t>
            </a:r>
            <a:r>
              <a:rPr lang="en-IN" sz="3200" dirty="0"/>
              <a:t>JOBS </a:t>
            </a:r>
            <a:r>
              <a:rPr lang="en-IN" sz="3200" dirty="0" smtClean="0"/>
              <a:t>J NATURAL JOIN EMPLOYEES E</a:t>
            </a:r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	WHERE E. EMPLOYEE_ID IN </a:t>
            </a:r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				(</a:t>
            </a:r>
            <a:r>
              <a:rPr lang="en-IN" sz="3200" dirty="0"/>
              <a:t>SELECT </a:t>
            </a:r>
            <a:r>
              <a:rPr lang="en-IN" sz="3200" dirty="0" smtClean="0"/>
              <a:t>DISTINCT EMPLOYEE_ID </a:t>
            </a:r>
          </a:p>
          <a:p>
            <a:pPr marL="0" indent="0">
              <a:buNone/>
            </a:pPr>
            <a:r>
              <a:rPr lang="en-IN" sz="3200" dirty="0"/>
              <a:t>	</a:t>
            </a:r>
            <a:r>
              <a:rPr lang="en-IN" sz="3200" dirty="0" smtClean="0"/>
              <a:t>					FROM JOB_HISTORY)</a:t>
            </a:r>
          </a:p>
          <a:p>
            <a:pPr marL="0" indent="0">
              <a:buNone/>
            </a:pPr>
            <a:r>
              <a:rPr lang="en-IN" sz="3200" dirty="0" smtClean="0"/>
              <a:t>	Group by J.JOB_TITLE; </a:t>
            </a:r>
            <a:endParaRPr lang="en-US" sz="3200" dirty="0"/>
          </a:p>
          <a:p>
            <a:endParaRPr lang="en-US" sz="3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36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1198179"/>
            <a:ext cx="11264253" cy="5116562"/>
          </a:xfrm>
        </p:spPr>
        <p:txBody>
          <a:bodyPr>
            <a:normAutofit/>
          </a:bodyPr>
          <a:lstStyle/>
          <a:p>
            <a:r>
              <a:rPr lang="en-US" sz="3200" b="1" dirty="0"/>
              <a:t>Display the departments into which no employee joined in last TWENTY years.</a:t>
            </a:r>
          </a:p>
          <a:p>
            <a:r>
              <a:rPr lang="en-US" sz="2800" dirty="0"/>
              <a:t>SELECT * FROM DEPARTMENTS </a:t>
            </a:r>
          </a:p>
          <a:p>
            <a:pPr marL="0" indent="0">
              <a:buNone/>
            </a:pPr>
            <a:r>
              <a:rPr lang="en-US" sz="2800" dirty="0"/>
              <a:t>	WHERE DEPARTMENT_ID NOT IN ( SELECT DISTINCT DEPARTMENT_ID </a:t>
            </a:r>
          </a:p>
          <a:p>
            <a:pPr marL="0" indent="0">
              <a:buNone/>
            </a:pPr>
            <a:r>
              <a:rPr lang="en-US" sz="2800" dirty="0"/>
              <a:t>                                  FROM EMPLOYEES </a:t>
            </a:r>
          </a:p>
          <a:p>
            <a:pPr marL="0" indent="0">
              <a:buNone/>
            </a:pPr>
            <a:r>
              <a:rPr lang="en-US" sz="2800" dirty="0"/>
              <a:t>			WHERE DATEDIFF(SYSDATE(),HIRE_DATE)/365 &lt; 20</a:t>
            </a:r>
            <a:r>
              <a:rPr lang="en-US" sz="2800" dirty="0" smtClean="0"/>
              <a:t>);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257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SELECT </a:t>
            </a:r>
            <a:r>
              <a:rPr lang="en-US" altLang="en-US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empno</a:t>
            </a:r>
            <a:r>
              <a:rPr lang="en-US" altLang="en-US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, </a:t>
            </a:r>
            <a:r>
              <a:rPr lang="en-US" altLang="en-US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ename</a:t>
            </a:r>
            <a:endParaRPr lang="en-US" altLang="en-US" b="1" dirty="0">
              <a:solidFill>
                <a:srgbClr val="000000"/>
              </a:solidFill>
              <a:latin typeface="Courier New" pitchFamily="49" charset="0"/>
              <a:cs typeface="Arial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		FROM   employee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 		WHERE  </a:t>
            </a:r>
            <a:r>
              <a:rPr lang="en-US" altLang="en-US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sal</a:t>
            </a:r>
            <a:r>
              <a:rPr lang="en-US" altLang="en-US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=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			(SELECT   MIN(</a:t>
            </a:r>
            <a:r>
              <a:rPr lang="en-US" altLang="en-US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sal</a:t>
            </a:r>
            <a:r>
              <a:rPr lang="en-US" altLang="en-US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)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			FROM      employee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			GROUP BY  </a:t>
            </a:r>
            <a:r>
              <a:rPr lang="en-US" altLang="en-US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deptno</a:t>
            </a:r>
            <a:r>
              <a:rPr lang="en-US" altLang="en-US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);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b="1" dirty="0">
              <a:solidFill>
                <a:srgbClr val="000000"/>
              </a:solidFill>
              <a:latin typeface="Courier New" pitchFamily="49" charset="0"/>
              <a:cs typeface="Arial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b="1" dirty="0">
              <a:solidFill>
                <a:srgbClr val="000000"/>
              </a:solidFill>
              <a:latin typeface="Courier New" pitchFamily="49" charset="0"/>
              <a:cs typeface="Arial" pitchFamily="34" charset="0"/>
            </a:endParaRP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of the following query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Rectangle 9"/>
          <p:cNvSpPr>
            <a:spLocks noChangeArrowheads="1"/>
          </p:cNvSpPr>
          <p:nvPr/>
        </p:nvSpPr>
        <p:spPr bwMode="blackWhite">
          <a:xfrm>
            <a:off x="646385" y="3736428"/>
            <a:ext cx="8213835" cy="2538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 anchor="ctr"/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itchFamily="2" charset="2"/>
              <a:buChar char="p"/>
              <a:tabLst>
                <a:tab pos="1200150" algn="l"/>
                <a:tab pos="2571750" algn="l"/>
              </a:tabLst>
              <a:defRPr sz="2800">
                <a:solidFill>
                  <a:schemeClr val="tx1"/>
                </a:solidFill>
                <a:latin typeface="Verdana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2"/>
              </a:buClr>
              <a:buSzPct val="75000"/>
              <a:buFont typeface="Wingdings" pitchFamily="2" charset="2"/>
              <a:buChar char="n"/>
              <a:tabLst>
                <a:tab pos="1200150" algn="l"/>
                <a:tab pos="2571750" algn="l"/>
              </a:tabLst>
              <a:defRPr sz="2400">
                <a:solidFill>
                  <a:schemeClr val="tx1"/>
                </a:solidFill>
                <a:latin typeface="Verdana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65000"/>
              <a:buFont typeface="Wingdings" pitchFamily="2" charset="2"/>
              <a:buChar char="p"/>
              <a:tabLst>
                <a:tab pos="1200150" algn="l"/>
                <a:tab pos="2571750" algn="l"/>
              </a:tabLst>
              <a:defRPr sz="2000">
                <a:solidFill>
                  <a:schemeClr val="tx1"/>
                </a:solidFill>
                <a:latin typeface="Verdana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bg2"/>
              </a:buClr>
              <a:buFont typeface="Wingdings" pitchFamily="2" charset="2"/>
              <a:buChar char="§"/>
              <a:tabLst>
                <a:tab pos="1200150" algn="l"/>
                <a:tab pos="2571750" algn="l"/>
              </a:tabLst>
              <a:defRPr sz="2000">
                <a:solidFill>
                  <a:schemeClr val="tx1"/>
                </a:solidFill>
                <a:latin typeface="Verdana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80000"/>
              <a:buFont typeface="Wingdings" pitchFamily="2" charset="2"/>
              <a:buChar char="§"/>
              <a:tabLst>
                <a:tab pos="1200150" algn="l"/>
                <a:tab pos="2571750" algn="l"/>
              </a:tabLst>
              <a:defRPr sz="2000">
                <a:solidFill>
                  <a:schemeClr val="tx1"/>
                </a:solidFill>
                <a:latin typeface="Verdana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tabLst>
                <a:tab pos="1200150" algn="l"/>
                <a:tab pos="2571750" algn="l"/>
              </a:tabLst>
              <a:defRPr sz="2000">
                <a:solidFill>
                  <a:schemeClr val="tx1"/>
                </a:solidFill>
                <a:latin typeface="Verdana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tabLst>
                <a:tab pos="1200150" algn="l"/>
                <a:tab pos="2571750" algn="l"/>
              </a:tabLst>
              <a:defRPr sz="2000">
                <a:solidFill>
                  <a:schemeClr val="tx1"/>
                </a:solidFill>
                <a:latin typeface="Verdana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tabLst>
                <a:tab pos="1200150" algn="l"/>
                <a:tab pos="2571750" algn="l"/>
              </a:tabLst>
              <a:defRPr sz="2000">
                <a:solidFill>
                  <a:schemeClr val="tx1"/>
                </a:solidFill>
                <a:latin typeface="Verdana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itchFamily="2" charset="2"/>
              <a:buChar char="§"/>
              <a:tabLst>
                <a:tab pos="1200150" algn="l"/>
                <a:tab pos="2571750" algn="l"/>
              </a:tabLst>
              <a:defRPr sz="2000">
                <a:solidFill>
                  <a:schemeClr val="tx1"/>
                </a:solidFill>
                <a:latin typeface="Verdana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SELECT </a:t>
            </a:r>
            <a:r>
              <a:rPr lang="en-US" altLang="en-US" sz="2400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ename</a:t>
            </a:r>
            <a:r>
              <a:rPr lang="en-US" altLang="en-US" sz="24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, job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FROM   employee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WHERE  job = 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(SELECT	job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FROM	employee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WHERE	</a:t>
            </a:r>
            <a:r>
              <a:rPr lang="en-US" altLang="en-US" sz="2400" b="1" dirty="0" err="1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ename</a:t>
            </a:r>
            <a:r>
              <a:rPr lang="en-US" altLang="en-US" sz="24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='SMYTHE');</a:t>
            </a:r>
          </a:p>
        </p:txBody>
      </p:sp>
    </p:spTree>
    <p:extLst>
      <p:ext uri="{BB962C8B-B14F-4D97-AF65-F5344CB8AC3E}">
        <p14:creationId xmlns:p14="http://schemas.microsoft.com/office/powerpoint/2010/main" val="338773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0292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SELECT   </a:t>
            </a:r>
            <a:r>
              <a:rPr lang="en-US" altLang="en-US" sz="36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, MIN(salary)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FROM     Employees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GROUP BY </a:t>
            </a:r>
            <a:r>
              <a:rPr lang="en-US" altLang="en-US" sz="36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endParaRPr lang="en-US" altLang="en-US" sz="36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HAVING   MIN(salary) &gt; (SELECT MIN(salary)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                        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		FROM   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Employees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                        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		WHERE  </a:t>
            </a:r>
            <a:r>
              <a:rPr lang="en-US" altLang="en-US" sz="36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 = 50);</a:t>
            </a:r>
          </a:p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926A1EA-D7B1-904C-96D7-914C43E8E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354" y="782156"/>
            <a:ext cx="11232722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List departments whose minimum salary is more than the min. salary of dept 50.</a:t>
            </a:r>
          </a:p>
        </p:txBody>
      </p:sp>
    </p:spTree>
    <p:extLst>
      <p:ext uri="{BB962C8B-B14F-4D97-AF65-F5344CB8AC3E}">
        <p14:creationId xmlns:p14="http://schemas.microsoft.com/office/powerpoint/2010/main" val="1391022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spcBef>
                <a:spcPct val="0"/>
              </a:spcBef>
            </a:pPr>
            <a:endParaRPr lang="en-US" dirty="0">
              <a:solidFill>
                <a:srgbClr val="000000"/>
              </a:solidFill>
              <a:latin typeface="Courier Regular" pitchFamily="2" charset="0"/>
            </a:endParaRP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4400" dirty="0" err="1" smtClean="0">
                <a:solidFill>
                  <a:srgbClr val="000000"/>
                </a:solidFill>
                <a:latin typeface="Courier Regular" pitchFamily="2" charset="0"/>
              </a:rPr>
              <a:t>Whats</a:t>
            </a:r>
            <a:r>
              <a:rPr lang="en-US" altLang="en-US" sz="4400" dirty="0" smtClean="0">
                <a:solidFill>
                  <a:srgbClr val="000000"/>
                </a:solidFill>
                <a:latin typeface="Courier Regular" pitchFamily="2" charset="0"/>
              </a:rPr>
              <a:t> the result of the following query?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4400" dirty="0" smtClean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sz="4400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sz="44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sz="4400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endParaRPr lang="en-US" altLang="en-US" sz="44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4400" dirty="0">
                <a:solidFill>
                  <a:srgbClr val="000000"/>
                </a:solidFill>
                <a:latin typeface="Courier Regular" pitchFamily="2" charset="0"/>
              </a:rPr>
              <a:t>FROM   Employees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4400" dirty="0">
                <a:solidFill>
                  <a:srgbClr val="000000"/>
                </a:solidFill>
                <a:latin typeface="Courier Regular" pitchFamily="2" charset="0"/>
              </a:rPr>
              <a:t>WHERE  salary = (SELECT   MIN(salary)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4400" dirty="0">
                <a:solidFill>
                  <a:srgbClr val="000000"/>
                </a:solidFill>
                <a:latin typeface="Courier Regular" pitchFamily="2" charset="0"/>
              </a:rPr>
              <a:t>                 </a:t>
            </a:r>
            <a:r>
              <a:rPr lang="en-US" altLang="en-US" sz="4400" dirty="0" smtClean="0">
                <a:solidFill>
                  <a:srgbClr val="000000"/>
                </a:solidFill>
                <a:latin typeface="Courier Regular" pitchFamily="2" charset="0"/>
              </a:rPr>
              <a:t>	FROM     </a:t>
            </a:r>
            <a:r>
              <a:rPr lang="en-US" altLang="en-US" sz="4400" dirty="0">
                <a:solidFill>
                  <a:srgbClr val="000000"/>
                </a:solidFill>
                <a:latin typeface="Courier Regular" pitchFamily="2" charset="0"/>
              </a:rPr>
              <a:t>Employees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4400" dirty="0">
                <a:solidFill>
                  <a:srgbClr val="000000"/>
                </a:solidFill>
                <a:latin typeface="Courier Regular" pitchFamily="2" charset="0"/>
              </a:rPr>
              <a:t>                 </a:t>
            </a:r>
            <a:r>
              <a:rPr lang="en-US" altLang="en-US" sz="4400" dirty="0" smtClean="0">
                <a:solidFill>
                  <a:srgbClr val="000000"/>
                </a:solidFill>
                <a:latin typeface="Courier Regular" pitchFamily="2" charset="0"/>
              </a:rPr>
              <a:t>	GROUP </a:t>
            </a:r>
            <a:r>
              <a:rPr lang="en-US" altLang="en-US" sz="4400" dirty="0">
                <a:solidFill>
                  <a:srgbClr val="000000"/>
                </a:solidFill>
                <a:latin typeface="Courier Regular" pitchFamily="2" charset="0"/>
              </a:rPr>
              <a:t>BY </a:t>
            </a:r>
            <a:r>
              <a:rPr lang="en-US" altLang="en-US" sz="44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sz="4400" dirty="0">
                <a:solidFill>
                  <a:srgbClr val="000000"/>
                </a:solidFill>
                <a:latin typeface="Courier Regular" pitchFamily="2" charset="0"/>
              </a:rPr>
              <a:t>);</a:t>
            </a:r>
          </a:p>
          <a:p>
            <a:pPr marL="502920" lvl="1" indent="0">
              <a:spcBef>
                <a:spcPct val="0"/>
              </a:spcBef>
              <a:buNone/>
            </a:pPr>
            <a:endParaRPr lang="en-US" sz="44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FUNCTIONS IN SUBQUERY </a:t>
            </a:r>
            <a:br>
              <a:rPr lang="en-US" dirty="0"/>
            </a:b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66B0F1E-06CA-2241-A8D5-CCDE6307BC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B0FC50-16E0-154B-9EE9-195789650B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75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44117" y="290962"/>
            <a:ext cx="11280018" cy="6283260"/>
          </a:xfrm>
        </p:spPr>
        <p:txBody>
          <a:bodyPr>
            <a:noAutofit/>
          </a:bodyPr>
          <a:lstStyle/>
          <a:p>
            <a:r>
              <a:rPr lang="en-IN" sz="2800" b="1" dirty="0"/>
              <a:t>Display country name, city, and number of departments where department has more than 5 employees.</a:t>
            </a:r>
            <a:endParaRPr lang="en-US" sz="2800" dirty="0"/>
          </a:p>
          <a:p>
            <a:r>
              <a:rPr lang="en-IN" sz="2800" dirty="0"/>
              <a:t>SELECT COUNTRY_NAME, CITY, D.DEPARTMENT_NAME, COUNT</a:t>
            </a:r>
            <a:r>
              <a:rPr lang="en-IN" sz="2800" dirty="0" smtClean="0"/>
              <a:t>(*) </a:t>
            </a:r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FROM </a:t>
            </a:r>
            <a:r>
              <a:rPr lang="en-IN" sz="2800" dirty="0"/>
              <a:t>COUNTRIES C, LOCATIONS L, DEPARTMENTS D, EMPLOYEES E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WHERE </a:t>
            </a:r>
            <a:r>
              <a:rPr lang="en-IN" sz="2800" dirty="0"/>
              <a:t>C.COUNTRY_ID=L.COUNTRY_ID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AND </a:t>
            </a:r>
            <a:r>
              <a:rPr lang="en-IN" sz="2800" dirty="0"/>
              <a:t>L.LOCATION_ID=D.LOCATION_ID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AND </a:t>
            </a:r>
            <a:r>
              <a:rPr lang="en-IN" sz="2800" dirty="0"/>
              <a:t>D.DEPARTMENT_ID=E.DEPARTMENT_ID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AND </a:t>
            </a:r>
            <a:r>
              <a:rPr lang="en-IN" sz="2800" dirty="0"/>
              <a:t>D.DEPARTMENT_ID </a:t>
            </a:r>
            <a:r>
              <a:rPr lang="en-IN" sz="2800" b="1" dirty="0">
                <a:solidFill>
                  <a:srgbClr val="FF0000"/>
                </a:solidFill>
              </a:rPr>
              <a:t>IN</a:t>
            </a:r>
            <a:r>
              <a:rPr lang="en-IN" sz="2800" dirty="0"/>
              <a:t> (SELECT D.DEPARTMENT_ID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			FROM </a:t>
            </a:r>
            <a:r>
              <a:rPr lang="en-IN" sz="2800" dirty="0"/>
              <a:t>EMPLOYEES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			GROUP </a:t>
            </a:r>
            <a:r>
              <a:rPr lang="en-IN" sz="2800" dirty="0"/>
              <a:t>BY E.DEPARTMENT_ID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			HAVING </a:t>
            </a:r>
            <a:r>
              <a:rPr lang="en-IN" sz="2800" dirty="0"/>
              <a:t>COUNT(E.EMPLOYEE_ID)&gt;5)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GROUP </a:t>
            </a:r>
            <a:r>
              <a:rPr lang="en-IN" sz="2800" dirty="0"/>
              <a:t>BY C.COUNTRY_ID, CITY </a:t>
            </a:r>
            <a:endParaRPr lang="en-IN" sz="2800" dirty="0" smtClean="0"/>
          </a:p>
          <a:p>
            <a:pPr marL="0" indent="0">
              <a:buNone/>
            </a:pPr>
            <a:r>
              <a:rPr lang="en-IN" sz="2800" dirty="0"/>
              <a:t>	</a:t>
            </a:r>
            <a:r>
              <a:rPr lang="en-IN" sz="2800" dirty="0" smtClean="0"/>
              <a:t>ORDER </a:t>
            </a:r>
            <a:r>
              <a:rPr lang="en-IN" sz="2800" dirty="0"/>
              <a:t>BY C.COUNTRY_ID, CITY </a:t>
            </a:r>
            <a:r>
              <a:rPr lang="en-IN" sz="2800" dirty="0" smtClean="0"/>
              <a:t>;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32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Single-row sub query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US"/>
              <a:t>Multiple-row sub query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r>
              <a:rPr lang="en-IN" dirty="0"/>
              <a:t>Returns one row</a:t>
            </a:r>
          </a:p>
          <a:p>
            <a:r>
              <a:rPr lang="en-IN" dirty="0"/>
              <a:t>Scalar sub query returns a single row with one column</a:t>
            </a:r>
          </a:p>
          <a:p>
            <a:r>
              <a:rPr lang="en-IN" dirty="0"/>
              <a:t>Comparison operator is any of the following:</a:t>
            </a:r>
          </a:p>
          <a:p>
            <a:pPr lvl="1"/>
            <a:r>
              <a:rPr lang="en-IN" dirty="0"/>
              <a:t>= 	equal</a:t>
            </a:r>
          </a:p>
          <a:p>
            <a:pPr lvl="1"/>
            <a:r>
              <a:rPr lang="en-IN"/>
              <a:t>&gt; </a:t>
            </a:r>
            <a:r>
              <a:rPr lang="en-IN" dirty="0"/>
              <a:t>	greater than</a:t>
            </a:r>
          </a:p>
          <a:p>
            <a:pPr lvl="1"/>
            <a:r>
              <a:rPr lang="en-IN" dirty="0"/>
              <a:t>&gt;= greater than or equal</a:t>
            </a:r>
          </a:p>
          <a:p>
            <a:pPr lvl="1"/>
            <a:r>
              <a:rPr lang="en-IN" dirty="0"/>
              <a:t>&lt; 	less than</a:t>
            </a:r>
          </a:p>
          <a:p>
            <a:pPr lvl="1"/>
            <a:r>
              <a:rPr lang="en-IN" dirty="0"/>
              <a:t>&lt;= less than or equal </a:t>
            </a:r>
          </a:p>
          <a:p>
            <a:pPr lvl="1"/>
            <a:r>
              <a:rPr lang="en-IN"/>
              <a:t>&lt;&gt; not </a:t>
            </a:r>
            <a:r>
              <a:rPr lang="en-IN" dirty="0"/>
              <a:t>equal 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IN" dirty="0"/>
              <a:t>Return multiple rows</a:t>
            </a:r>
          </a:p>
          <a:p>
            <a:r>
              <a:rPr lang="en-IN" dirty="0"/>
              <a:t>Commonly used to generate result sets which are passed to a DML or SELECT statement for further processing</a:t>
            </a:r>
          </a:p>
          <a:p>
            <a:r>
              <a:rPr lang="en-IN" dirty="0"/>
              <a:t>Comparison operator is any of the following:</a:t>
            </a:r>
          </a:p>
          <a:p>
            <a:pPr lvl="1"/>
            <a:r>
              <a:rPr lang="en-US" dirty="0"/>
              <a:t>IN: equal to any member in the list</a:t>
            </a:r>
          </a:p>
          <a:p>
            <a:pPr lvl="1"/>
            <a:r>
              <a:rPr lang="en-US" dirty="0"/>
              <a:t>NOT IN: not equal to any member in the list</a:t>
            </a:r>
          </a:p>
          <a:p>
            <a:pPr lvl="1"/>
            <a:r>
              <a:rPr lang="en-US" dirty="0"/>
              <a:t>ANY: returns rows that match with any of the values in the list</a:t>
            </a:r>
          </a:p>
          <a:p>
            <a:pPr lvl="1"/>
            <a:r>
              <a:rPr lang="en-US" dirty="0"/>
              <a:t>ALL: returns rows that match with all the values in the list</a:t>
            </a:r>
          </a:p>
          <a:p>
            <a:endParaRPr lang="en-IN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8D6E5ED-7DF1-EA4D-A8E9-1B71D3273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9FD83-7292-ED48-823F-5B66D3B9D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SUBQUERY: TYPES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031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3" y="1229710"/>
            <a:ext cx="11264253" cy="508503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IN" sz="3200" dirty="0"/>
              <a:t>List employees who work in countries other than US &amp; UK:</a:t>
            </a:r>
          </a:p>
          <a:p>
            <a:pPr>
              <a:lnSpc>
                <a:spcPct val="100000"/>
              </a:lnSpc>
            </a:pPr>
            <a:r>
              <a:rPr lang="en-IN" sz="3200" dirty="0" smtClean="0"/>
              <a:t> </a:t>
            </a:r>
            <a:r>
              <a:rPr lang="en-IN" sz="3600" dirty="0" smtClean="0"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IN" sz="3600" dirty="0" err="1">
                <a:latin typeface="Courier Regular" pitchFamily="2" charset="0"/>
                <a:cs typeface="Courier New" panose="02070309020205020404" pitchFamily="49" charset="0"/>
              </a:rPr>
              <a:t>employee_id</a:t>
            </a:r>
            <a:r>
              <a:rPr lang="en-IN" sz="3600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IN" sz="3600" dirty="0" err="1">
                <a:latin typeface="Courier Regular" pitchFamily="2" charset="0"/>
                <a:cs typeface="Courier New" panose="02070309020205020404" pitchFamily="49" charset="0"/>
              </a:rPr>
              <a:t>first_name</a:t>
            </a:r>
            <a:r>
              <a:rPr lang="en-IN" sz="3600" dirty="0"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IN" sz="3600" dirty="0" err="1">
                <a:latin typeface="Courier Regular" pitchFamily="2" charset="0"/>
                <a:cs typeface="Courier New" panose="02070309020205020404" pitchFamily="49" charset="0"/>
              </a:rPr>
              <a:t>last_name</a:t>
            </a:r>
            <a:endParaRPr lang="en-IN" sz="3600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228600" lvl="1" indent="0">
              <a:lnSpc>
                <a:spcPct val="100000"/>
              </a:lnSpc>
              <a:buNone/>
            </a:pPr>
            <a:r>
              <a:rPr lang="en-IN" sz="3600" dirty="0" smtClean="0">
                <a:latin typeface="Courier Regular" pitchFamily="2" charset="0"/>
                <a:cs typeface="Courier New" panose="02070309020205020404" pitchFamily="49" charset="0"/>
              </a:rPr>
              <a:t>	FROM   </a:t>
            </a:r>
            <a:r>
              <a:rPr lang="en-IN" sz="3600" dirty="0">
                <a:latin typeface="Courier Regular" pitchFamily="2" charset="0"/>
                <a:cs typeface="Courier New" panose="02070309020205020404" pitchFamily="49" charset="0"/>
              </a:rPr>
              <a:t>Employees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en-IN" sz="3600" dirty="0" smtClean="0">
                <a:latin typeface="Courier Regular" pitchFamily="2" charset="0"/>
                <a:cs typeface="Courier New" panose="02070309020205020404" pitchFamily="49" charset="0"/>
              </a:rPr>
              <a:t>	WHERE  </a:t>
            </a:r>
            <a:r>
              <a:rPr lang="en-IN" sz="3600" dirty="0" err="1"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IN" sz="3600" dirty="0">
                <a:latin typeface="Courier Regular" pitchFamily="2" charset="0"/>
                <a:cs typeface="Courier New" panose="02070309020205020404" pitchFamily="49" charset="0"/>
              </a:rPr>
              <a:t> IN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en-IN" sz="3600" dirty="0">
                <a:latin typeface="Courier Regular" pitchFamily="2" charset="0"/>
                <a:cs typeface="Courier New" panose="02070309020205020404" pitchFamily="49" charset="0"/>
              </a:rPr>
              <a:t>    	   </a:t>
            </a:r>
            <a:r>
              <a:rPr lang="en-IN" sz="3600" dirty="0" smtClean="0">
                <a:latin typeface="Courier Regular" pitchFamily="2" charset="0"/>
                <a:cs typeface="Courier New" panose="02070309020205020404" pitchFamily="49" charset="0"/>
              </a:rPr>
              <a:t>	(</a:t>
            </a:r>
            <a:r>
              <a:rPr lang="en-IN" sz="3600" dirty="0">
                <a:solidFill>
                  <a:srgbClr val="00B050"/>
                </a:solidFill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IN" sz="3600" dirty="0" err="1">
                <a:solidFill>
                  <a:srgbClr val="00B050"/>
                </a:solidFill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IN" sz="3600" dirty="0">
                <a:solidFill>
                  <a:srgbClr val="00B050"/>
                </a:solidFill>
                <a:latin typeface="Courier Regular" pitchFamily="2" charset="0"/>
                <a:cs typeface="Courier New" panose="02070309020205020404" pitchFamily="49" charset="0"/>
              </a:rPr>
              <a:t> FROM Departments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en-IN" sz="3600" dirty="0">
                <a:solidFill>
                  <a:srgbClr val="00B050"/>
                </a:solidFill>
                <a:latin typeface="Courier Regular" pitchFamily="2" charset="0"/>
                <a:cs typeface="Courier New" panose="02070309020205020404" pitchFamily="49" charset="0"/>
              </a:rPr>
              <a:t>         </a:t>
            </a:r>
            <a:r>
              <a:rPr lang="en-IN" sz="3600" dirty="0" smtClean="0">
                <a:solidFill>
                  <a:srgbClr val="00B050"/>
                </a:solidFill>
                <a:latin typeface="Courier Regular" pitchFamily="2" charset="0"/>
                <a:cs typeface="Courier New" panose="02070309020205020404" pitchFamily="49" charset="0"/>
              </a:rPr>
              <a:t>	WHERE </a:t>
            </a:r>
            <a:r>
              <a:rPr lang="en-IN" sz="3600" dirty="0" err="1">
                <a:solidFill>
                  <a:srgbClr val="00B050"/>
                </a:solidFill>
                <a:latin typeface="Courier Regular" pitchFamily="2" charset="0"/>
                <a:cs typeface="Courier New" panose="02070309020205020404" pitchFamily="49" charset="0"/>
              </a:rPr>
              <a:t>location_id</a:t>
            </a:r>
            <a:r>
              <a:rPr lang="en-IN" sz="3600" dirty="0">
                <a:solidFill>
                  <a:srgbClr val="00B050"/>
                </a:solidFill>
                <a:latin typeface="Courier Regular" pitchFamily="2" charset="0"/>
                <a:cs typeface="Courier New" panose="02070309020205020404" pitchFamily="49" charset="0"/>
              </a:rPr>
              <a:t> IN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  <a:latin typeface="Courier Regular" pitchFamily="2" charset="0"/>
                <a:cs typeface="Courier New" panose="02070309020205020404" pitchFamily="49" charset="0"/>
              </a:rPr>
              <a:t> 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en-IN" sz="3600" dirty="0">
                <a:latin typeface="Courier Regular" pitchFamily="2" charset="0"/>
                <a:cs typeface="Courier New" panose="02070309020205020404" pitchFamily="49" charset="0"/>
              </a:rPr>
              <a:t>        		(</a:t>
            </a:r>
            <a:r>
              <a:rPr lang="en-IN" sz="3600" dirty="0">
                <a:solidFill>
                  <a:srgbClr val="C00000"/>
                </a:solidFill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IN" sz="3600" dirty="0" err="1">
                <a:solidFill>
                  <a:srgbClr val="C00000"/>
                </a:solidFill>
                <a:latin typeface="Courier Regular" pitchFamily="2" charset="0"/>
                <a:cs typeface="Courier New" panose="02070309020205020404" pitchFamily="49" charset="0"/>
              </a:rPr>
              <a:t>location_id</a:t>
            </a:r>
            <a:r>
              <a:rPr lang="en-IN" sz="3600" dirty="0">
                <a:solidFill>
                  <a:srgbClr val="C00000"/>
                </a:solidFill>
                <a:latin typeface="Courier Regular" pitchFamily="2" charset="0"/>
                <a:cs typeface="Courier New" panose="02070309020205020404" pitchFamily="49" charset="0"/>
              </a:rPr>
              <a:t> FROM Locations</a:t>
            </a:r>
          </a:p>
          <a:p>
            <a:pPr marL="228600" lvl="1" indent="0">
              <a:lnSpc>
                <a:spcPct val="100000"/>
              </a:lnSpc>
              <a:buNone/>
            </a:pPr>
            <a:r>
              <a:rPr lang="en-IN" sz="3600" dirty="0">
                <a:solidFill>
                  <a:srgbClr val="C00000"/>
                </a:solidFill>
                <a:latin typeface="Courier Regular" pitchFamily="2" charset="0"/>
                <a:cs typeface="Courier New" panose="02070309020205020404" pitchFamily="49" charset="0"/>
              </a:rPr>
              <a:t>              	 WHERE </a:t>
            </a:r>
            <a:r>
              <a:rPr lang="en-IN" sz="3600" dirty="0" err="1">
                <a:solidFill>
                  <a:srgbClr val="C00000"/>
                </a:solidFill>
                <a:latin typeface="Courier Regular" pitchFamily="2" charset="0"/>
                <a:cs typeface="Courier New" panose="02070309020205020404" pitchFamily="49" charset="0"/>
              </a:rPr>
              <a:t>country_id</a:t>
            </a:r>
            <a:r>
              <a:rPr lang="en-IN" sz="3600" dirty="0">
                <a:solidFill>
                  <a:srgbClr val="C00000"/>
                </a:solidFill>
                <a:latin typeface="Courier Regular" pitchFamily="2" charset="0"/>
                <a:cs typeface="Courier New" panose="02070309020205020404" pitchFamily="49" charset="0"/>
              </a:rPr>
              <a:t> NOT IN ('US','UK')</a:t>
            </a:r>
            <a:r>
              <a:rPr lang="en-IN" sz="3600" dirty="0">
                <a:latin typeface="Courier Regular" pitchFamily="2" charset="0"/>
                <a:cs typeface="Courier New" panose="02070309020205020404" pitchFamily="49" charset="0"/>
              </a:rPr>
              <a:t>));</a:t>
            </a:r>
          </a:p>
          <a:p>
            <a:pPr>
              <a:lnSpc>
                <a:spcPct val="1000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SUBQUERIES WITHIN SUBQUERY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931B5EB-F311-B348-A549-15F563F278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4F2A7A-9C4A-484E-8B2D-3D34869CD4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582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Compares a value to each value in a list or a query output</a:t>
            </a:r>
          </a:p>
          <a:p>
            <a:r>
              <a:rPr lang="en-US" sz="4000" dirty="0"/>
              <a:t>Must be preceded by =, !=, &gt;, &lt;, &lt;= or &gt;=.</a:t>
            </a:r>
          </a:p>
          <a:p>
            <a:r>
              <a:rPr lang="en-US" sz="4000" dirty="0"/>
              <a:t>Can be followed by any expression or sub-query that returns one or more values</a:t>
            </a:r>
          </a:p>
          <a:p>
            <a:r>
              <a:rPr lang="en-US" sz="4000" dirty="0"/>
              <a:t>Evaluates to FALSE if the query returns no rows</a:t>
            </a:r>
          </a:p>
          <a:p>
            <a:pPr marL="393192" lvl="1" indent="0">
              <a:buNone/>
            </a:pPr>
            <a:endParaRPr lang="en-US" sz="3600" dirty="0">
              <a:latin typeface="Courier Regular" pitchFamily="2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SUBQUERY: USING ANY </a:t>
            </a:r>
            <a:r>
              <a:rPr lang="en-US" dirty="0" smtClean="0"/>
              <a:t>CLAUSE,  </a:t>
            </a:r>
            <a:r>
              <a:rPr lang="en-US" dirty="0"/>
              <a:t>ALL CLAUSE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10CB6-5E62-7744-91E2-75AFF33444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35FE74D-9EAC-8342-B269-560A3620B0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223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6"/>
            <a:ext cx="10622576" cy="5249533"/>
          </a:xfrm>
        </p:spPr>
        <p:txBody>
          <a:bodyPr>
            <a:normAutofit/>
          </a:bodyPr>
          <a:lstStyle/>
          <a:p>
            <a:r>
              <a:rPr lang="en-US" dirty="0"/>
              <a:t>The AVG and MEDIAN aggregate functions are used to calculate the mean and median values of a set of data respectively. </a:t>
            </a:r>
            <a:endParaRPr lang="en-US" dirty="0" smtClean="0"/>
          </a:p>
          <a:p>
            <a:r>
              <a:rPr lang="en-US" dirty="0" smtClean="0"/>
              <a:t>MEAN is the Average Value.</a:t>
            </a:r>
          </a:p>
          <a:p>
            <a:r>
              <a:rPr lang="en-US" dirty="0"/>
              <a:t>MEDIAN </a:t>
            </a:r>
            <a:r>
              <a:rPr lang="en-US" dirty="0" smtClean="0"/>
              <a:t> is the Middle Value.</a:t>
            </a:r>
            <a:endParaRPr lang="en-US" dirty="0"/>
          </a:p>
          <a:p>
            <a:r>
              <a:rPr lang="en-US" dirty="0" smtClean="0"/>
              <a:t>As </a:t>
            </a:r>
            <a:r>
              <a:rPr lang="en-US" dirty="0"/>
              <a:t>aggregate functions they reduce the number of rows, hence the term "aggregate</a:t>
            </a:r>
            <a:r>
              <a:rPr lang="en-US" dirty="0" smtClean="0"/>
              <a:t>".</a:t>
            </a:r>
          </a:p>
          <a:p>
            <a:r>
              <a:rPr lang="en-US" b="1" dirty="0"/>
              <a:t>SELECT </a:t>
            </a:r>
            <a:r>
              <a:rPr lang="en-US" b="1" dirty="0" smtClean="0"/>
              <a:t>AVG(salary) </a:t>
            </a:r>
            <a:r>
              <a:rPr lang="en-US" b="1" dirty="0"/>
              <a:t>AS </a:t>
            </a:r>
            <a:r>
              <a:rPr lang="en-US" b="1" dirty="0" err="1"/>
              <a:t>mean_sal</a:t>
            </a:r>
            <a:r>
              <a:rPr lang="en-US" b="1" dirty="0"/>
              <a:t>, 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MEDIAN(salary) </a:t>
            </a:r>
            <a:r>
              <a:rPr lang="en-US" b="1" dirty="0"/>
              <a:t>AS </a:t>
            </a:r>
            <a:r>
              <a:rPr lang="en-US" b="1" dirty="0" err="1"/>
              <a:t>media_sal</a:t>
            </a:r>
            <a:r>
              <a:rPr lang="en-US" b="1" dirty="0"/>
              <a:t> </a:t>
            </a:r>
            <a:endParaRPr lang="en-US" b="1" dirty="0" smtClean="0"/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 smtClean="0"/>
              <a:t>FROM employees;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	MEAN_SAL 		MEDIA_SAL </a:t>
            </a:r>
          </a:p>
          <a:p>
            <a:pPr marL="0" indent="0">
              <a:buNone/>
            </a:pPr>
            <a:r>
              <a:rPr lang="en-US" b="1" dirty="0" smtClean="0"/>
              <a:t>	---------- 			---------- </a:t>
            </a:r>
          </a:p>
          <a:p>
            <a:pPr marL="0" indent="0">
              <a:buNone/>
            </a:pPr>
            <a:r>
              <a:rPr lang="en-US" b="1" dirty="0" smtClean="0"/>
              <a:t>	2073.21429 		1550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AVG and MEDIAN as Aggregate Functions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15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1295784" cy="490439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List </a:t>
            </a:r>
            <a:r>
              <a:rPr lang="en-US" sz="3200" dirty="0" err="1" smtClean="0"/>
              <a:t>employee_ID</a:t>
            </a:r>
            <a:r>
              <a:rPr lang="en-US" sz="3200" dirty="0" smtClean="0"/>
              <a:t> , </a:t>
            </a:r>
            <a:r>
              <a:rPr lang="en-US" sz="3200" dirty="0"/>
              <a:t>job id &amp; </a:t>
            </a:r>
            <a:r>
              <a:rPr lang="en-US" sz="3200" dirty="0" smtClean="0"/>
              <a:t>salary of employees other than </a:t>
            </a:r>
            <a:r>
              <a:rPr lang="en-US" sz="3200" dirty="0" err="1" smtClean="0"/>
              <a:t>IT_programmers</a:t>
            </a:r>
            <a:r>
              <a:rPr lang="en-US" sz="3200" dirty="0" smtClean="0"/>
              <a:t> whose </a:t>
            </a:r>
            <a:r>
              <a:rPr lang="en-US" sz="3200" dirty="0"/>
              <a:t>salary is less than any of the IT_PROG's </a:t>
            </a:r>
            <a:r>
              <a:rPr lang="en-US" sz="3200" dirty="0" smtClean="0"/>
              <a:t>salary.</a:t>
            </a:r>
            <a:endParaRPr lang="en-US" altLang="en-US" sz="3200" dirty="0">
              <a:solidFill>
                <a:srgbClr val="000000"/>
              </a:solidFill>
              <a:latin typeface="Courier Regular" pitchFamily="2" charset="0"/>
            </a:endParaRPr>
          </a:p>
          <a:p>
            <a:pPr>
              <a:lnSpc>
                <a:spcPct val="100000"/>
              </a:lnSpc>
            </a:pPr>
            <a:r>
              <a:rPr lang="en-US" altLang="en-US" sz="3200" dirty="0" smtClean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, salary</a:t>
            </a:r>
          </a:p>
          <a:p>
            <a:pPr marL="50292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FROM   Employees</a:t>
            </a:r>
          </a:p>
          <a:p>
            <a:pPr marL="50292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WHERE  salary &lt; ANY (SELECT salary</a:t>
            </a:r>
          </a:p>
          <a:p>
            <a:pPr marL="50292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                    FROM   Employees</a:t>
            </a:r>
          </a:p>
          <a:p>
            <a:pPr marL="50292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                    WHERE 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= 'IT_PROG')</a:t>
            </a:r>
          </a:p>
          <a:p>
            <a:pPr marL="50292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AND   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&lt;&gt; 'IT_PROG';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346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3" y="1410346"/>
            <a:ext cx="11248487" cy="497468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200" dirty="0"/>
              <a:t>List </a:t>
            </a:r>
            <a:r>
              <a:rPr lang="en-US" sz="3200" dirty="0" err="1"/>
              <a:t>employee_ID</a:t>
            </a:r>
            <a:r>
              <a:rPr lang="en-US" sz="3200" dirty="0"/>
              <a:t> , job id &amp; salary of employees other than </a:t>
            </a:r>
            <a:r>
              <a:rPr lang="en-US" sz="3200" dirty="0" err="1"/>
              <a:t>IT_programmers</a:t>
            </a:r>
            <a:r>
              <a:rPr lang="en-US" sz="3200" dirty="0"/>
              <a:t> whose salary is less than </a:t>
            </a:r>
            <a:r>
              <a:rPr lang="en-US" sz="3200" dirty="0" smtClean="0"/>
              <a:t>all salaries of IT_PROG.</a:t>
            </a:r>
            <a:endParaRPr lang="en-US" altLang="en-US" sz="3200" dirty="0">
              <a:solidFill>
                <a:srgbClr val="000000"/>
              </a:solidFill>
              <a:latin typeface="Courier Regular" pitchFamily="2" charset="0"/>
            </a:endParaRPr>
          </a:p>
          <a:p>
            <a:pPr>
              <a:lnSpc>
                <a:spcPct val="100000"/>
              </a:lnSpc>
            </a:pPr>
            <a:r>
              <a:rPr lang="en-US" sz="3200" dirty="0" smtClean="0"/>
              <a:t> 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sz="3600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sz="3600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sz="36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, salary</a:t>
            </a:r>
          </a:p>
          <a:p>
            <a:pPr marL="50292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FROM   Employees</a:t>
            </a:r>
          </a:p>
          <a:p>
            <a:pPr marL="50292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WHERE  salary &lt; ALL (SELECT salary</a:t>
            </a:r>
          </a:p>
          <a:p>
            <a:pPr marL="50292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                    FROM   Employees</a:t>
            </a:r>
          </a:p>
          <a:p>
            <a:pPr marL="50292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                    WHERE 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= 'IT_PROG')</a:t>
            </a:r>
          </a:p>
          <a:p>
            <a:pPr marL="502920" lvl="1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AND   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job_id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&lt;&gt; 'IT_PROG';</a:t>
            </a:r>
          </a:p>
          <a:p>
            <a:pPr>
              <a:lnSpc>
                <a:spcPct val="100000"/>
              </a:lnSpc>
            </a:pPr>
            <a:endParaRPr lang="en-US" sz="3200" dirty="0">
              <a:latin typeface="Courier Regular" pitchFamily="2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SUBQUERY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9E1FA-BC48-704E-9710-370CC79088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88F4120-225A-7146-BC04-0242A2B2A1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235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756745"/>
            <a:ext cx="11295785" cy="5557996"/>
          </a:xfrm>
        </p:spPr>
        <p:txBody>
          <a:bodyPr>
            <a:normAutofit fontScale="92500"/>
          </a:bodyPr>
          <a:lstStyle/>
          <a:p>
            <a:r>
              <a:rPr lang="en-US" dirty="0"/>
              <a:t>List the details of JOBS in which no employees is working.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SELECT * FROM JOBS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WHERE JOB_ID NOT IN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			(SELECT DISTINCT JOB_ID FROM Employees) ;</a:t>
            </a:r>
          </a:p>
          <a:p>
            <a:r>
              <a:rPr lang="en-US" dirty="0"/>
              <a:t>List the </a:t>
            </a:r>
            <a:r>
              <a:rPr lang="en-US" dirty="0" smtClean="0"/>
              <a:t>COUNTRIES that has no departments.</a:t>
            </a:r>
            <a:endParaRPr lang="en-US" dirty="0"/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US" sz="3200" b="1" dirty="0" smtClean="0">
                <a:latin typeface="Courier Regular" pitchFamily="2" charset="0"/>
                <a:cs typeface="Courier New" panose="02070309020205020404" pitchFamily="49" charset="0"/>
              </a:rPr>
              <a:t>DISTINCT C.COUNTRY_ID </a:t>
            </a: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FROM </a:t>
            </a:r>
            <a:r>
              <a:rPr lang="en-US" sz="3200" b="1" dirty="0" smtClean="0">
                <a:latin typeface="Courier Regular" pitchFamily="2" charset="0"/>
                <a:cs typeface="Courier New" panose="02070309020205020404" pitchFamily="49" charset="0"/>
              </a:rPr>
              <a:t>COUNTRIES  C, LOCATIONS L</a:t>
            </a:r>
            <a:endParaRPr lang="en-US" sz="3200" b="1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WHERE </a:t>
            </a:r>
            <a:r>
              <a:rPr lang="en-US" sz="3200" b="1" dirty="0" smtClean="0">
                <a:latin typeface="Courier Regular" pitchFamily="2" charset="0"/>
                <a:cs typeface="Courier New" panose="02070309020205020404" pitchFamily="49" charset="0"/>
              </a:rPr>
              <a:t>C.COUNTRY_ID=L.COUNTRY_ID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 smtClean="0">
                <a:latin typeface="Courier Regular" pitchFamily="2" charset="0"/>
                <a:cs typeface="Courier New" panose="02070309020205020404" pitchFamily="49" charset="0"/>
              </a:rPr>
              <a:t>AND L.LOCATION_ID NOT </a:t>
            </a: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IN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			(SELECT </a:t>
            </a:r>
            <a:r>
              <a:rPr lang="en-US" sz="3200" b="1" dirty="0" smtClean="0">
                <a:latin typeface="Courier Regular" pitchFamily="2" charset="0"/>
                <a:cs typeface="Courier New" panose="02070309020205020404" pitchFamily="49" charset="0"/>
              </a:rPr>
              <a:t>DISTINCT LOCATION_ID 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	</a:t>
            </a:r>
            <a:r>
              <a:rPr lang="en-US" sz="3200" b="1" dirty="0" smtClean="0">
                <a:latin typeface="Courier Regular" pitchFamily="2" charset="0"/>
                <a:cs typeface="Courier New" panose="02070309020205020404" pitchFamily="49" charset="0"/>
              </a:rPr>
              <a:t>		FROM DEPARTMENTS ) </a:t>
            </a: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;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089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88731" y="756745"/>
            <a:ext cx="11303875" cy="5943599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Display all the departments where there are no employees </a:t>
            </a:r>
            <a:r>
              <a:rPr lang="en-US" sz="2800" dirty="0" smtClean="0"/>
              <a:t>working:</a:t>
            </a:r>
          </a:p>
          <a:p>
            <a:pPr>
              <a:lnSpc>
                <a:spcPct val="100000"/>
              </a:lnSpc>
            </a:pPr>
            <a:r>
              <a:rPr lang="en-US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US" sz="3600" dirty="0" err="1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US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</a:t>
            </a:r>
            <a:r>
              <a:rPr lang="en-US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FROM </a:t>
            </a:r>
            <a:r>
              <a:rPr lang="en-US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Departments</a:t>
            </a:r>
            <a:endParaRPr lang="en-US" sz="3600" dirty="0">
              <a:solidFill>
                <a:schemeClr val="tx1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pPr marL="228600" lvl="1" indent="0">
              <a:lnSpc>
                <a:spcPct val="100000"/>
              </a:lnSpc>
              <a:buNone/>
            </a:pPr>
            <a:r>
              <a:rPr lang="en-US" sz="32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   WHERE </a:t>
            </a:r>
            <a:r>
              <a:rPr lang="en-US" sz="3200" dirty="0" err="1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US" sz="32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 NOT IN</a:t>
            </a:r>
            <a:endParaRPr lang="en-US" sz="3200" dirty="0">
              <a:solidFill>
                <a:schemeClr val="tx1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pPr marL="228600" lvl="1" indent="0">
              <a:lnSpc>
                <a:spcPct val="100000"/>
              </a:lnSpc>
              <a:buNone/>
            </a:pPr>
            <a:r>
              <a:rPr lang="en-US" sz="32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                           (</a:t>
            </a:r>
            <a:r>
              <a:rPr lang="en-US" sz="32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US" sz="32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DISTINCT </a:t>
            </a:r>
            <a:r>
              <a:rPr lang="en-US" sz="3200" dirty="0" err="1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US" sz="32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</a:t>
            </a:r>
            <a:r>
              <a:rPr lang="en-US" sz="32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FROM </a:t>
            </a:r>
            <a:r>
              <a:rPr lang="en-US" sz="32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Employees);</a:t>
            </a:r>
            <a:endParaRPr lang="en-US" sz="3200" dirty="0">
              <a:solidFill>
                <a:schemeClr val="tx1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</a:pPr>
            <a:r>
              <a:rPr lang="en-US" dirty="0"/>
              <a:t>The above query will not return any rows as the </a:t>
            </a:r>
            <a:r>
              <a:rPr lang="en-US" dirty="0" err="1"/>
              <a:t>department_id</a:t>
            </a:r>
            <a:r>
              <a:rPr lang="en-US" dirty="0"/>
              <a:t> of an employee is NULL</a:t>
            </a:r>
          </a:p>
          <a:p>
            <a:pPr>
              <a:lnSpc>
                <a:spcPct val="100000"/>
              </a:lnSpc>
            </a:pPr>
            <a:r>
              <a:rPr lang="en-US" dirty="0"/>
              <a:t>As there is a NULL value in the subquery, it fails</a:t>
            </a:r>
          </a:p>
          <a:p>
            <a:pPr>
              <a:lnSpc>
                <a:spcPct val="100000"/>
              </a:lnSpc>
            </a:pPr>
            <a:r>
              <a:rPr lang="en-US" dirty="0"/>
              <a:t>The corrected query will be: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US" sz="3200" b="1" dirty="0" err="1"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 FROM Departments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WHERE </a:t>
            </a:r>
            <a:r>
              <a:rPr lang="en-US" sz="3200" b="1" dirty="0" err="1"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 NOT IN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 smtClean="0">
                <a:latin typeface="Courier Regular" pitchFamily="2" charset="0"/>
                <a:cs typeface="Courier New" panose="02070309020205020404" pitchFamily="49" charset="0"/>
              </a:rPr>
              <a:t>			(</a:t>
            </a: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US" sz="3200" b="1" dirty="0" err="1"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 FROM Employees 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2800" dirty="0" smtClean="0">
                <a:latin typeface="Courier Regular" pitchFamily="2" charset="0"/>
                <a:cs typeface="Courier New" panose="02070309020205020404" pitchFamily="49" charset="0"/>
              </a:rPr>
              <a:t>			 </a:t>
            </a:r>
            <a:r>
              <a:rPr lang="en-US" sz="2800" b="1" dirty="0">
                <a:solidFill>
                  <a:srgbClr val="7030A0"/>
                </a:solidFill>
                <a:latin typeface="Courier Regular" pitchFamily="2" charset="0"/>
                <a:cs typeface="Courier New" panose="02070309020205020404" pitchFamily="49" charset="0"/>
              </a:rPr>
              <a:t>WHERE </a:t>
            </a:r>
            <a:r>
              <a:rPr lang="en-US" sz="2800" b="1" dirty="0" err="1">
                <a:solidFill>
                  <a:srgbClr val="7030A0"/>
                </a:solidFill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US" sz="2800" b="1" dirty="0">
                <a:solidFill>
                  <a:srgbClr val="7030A0"/>
                </a:solidFill>
                <a:latin typeface="Courier Regular" pitchFamily="2" charset="0"/>
                <a:cs typeface="Courier New" panose="02070309020205020404" pitchFamily="49" charset="0"/>
              </a:rPr>
              <a:t> IS NOT NULL</a:t>
            </a:r>
            <a:r>
              <a:rPr lang="en-US" sz="2800" b="1" dirty="0">
                <a:latin typeface="Courier Regular" pitchFamily="2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663471" y="167301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NULL VALUES IN SUBQUERY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6E645-2641-E848-95CF-6E491DE31C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DB40BC-F7AA-6644-937A-FB01D635AA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</p:spTree>
    <p:extLst>
      <p:ext uri="{BB962C8B-B14F-4D97-AF65-F5344CB8AC3E}">
        <p14:creationId xmlns:p14="http://schemas.microsoft.com/office/powerpoint/2010/main" val="468271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1245476"/>
            <a:ext cx="11264253" cy="5069265"/>
          </a:xfrm>
        </p:spPr>
        <p:txBody>
          <a:bodyPr>
            <a:normAutofit/>
          </a:bodyPr>
          <a:lstStyle/>
          <a:p>
            <a:pPr marL="502920" lvl="1" indent="0">
              <a:lnSpc>
                <a:spcPct val="100000"/>
              </a:lnSpc>
              <a:buNone/>
            </a:pPr>
            <a:r>
              <a:rPr lang="en-US" sz="2400" dirty="0"/>
              <a:t>List the details of EMPLOYEES who </a:t>
            </a:r>
            <a:r>
              <a:rPr lang="en-US" sz="2400" dirty="0" smtClean="0"/>
              <a:t>DOES NOT manage a department.</a:t>
            </a:r>
            <a:endParaRPr lang="en-US" sz="2400" dirty="0"/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US" sz="3200" b="1" dirty="0" smtClean="0">
                <a:latin typeface="Courier Regular" pitchFamily="2" charset="0"/>
                <a:cs typeface="Courier New" panose="02070309020205020404" pitchFamily="49" charset="0"/>
              </a:rPr>
              <a:t>* FROM EMPLOYEES </a:t>
            </a:r>
            <a:endParaRPr lang="en-US" sz="3200" b="1" dirty="0">
              <a:latin typeface="Courier Regular" pitchFamily="2" charset="0"/>
              <a:cs typeface="Courier New" panose="02070309020205020404" pitchFamily="49" charset="0"/>
            </a:endParaRP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WHERE </a:t>
            </a:r>
            <a:r>
              <a:rPr lang="en-US" sz="3200" b="1" dirty="0" smtClean="0">
                <a:latin typeface="Courier Regular" pitchFamily="2" charset="0"/>
                <a:cs typeface="Courier New" panose="02070309020205020404" pitchFamily="49" charset="0"/>
              </a:rPr>
              <a:t>EMPLOYEE_ID NOT IN (SELECT MANAGER_ID 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	</a:t>
            </a:r>
            <a:r>
              <a:rPr lang="en-US" sz="3200" b="1" dirty="0" smtClean="0">
                <a:latin typeface="Courier Regular" pitchFamily="2" charset="0"/>
                <a:cs typeface="Courier New" panose="02070309020205020404" pitchFamily="49" charset="0"/>
              </a:rPr>
              <a:t>			FROM DEPARTMENTS 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3200" b="1" dirty="0">
                <a:latin typeface="Courier Regular" pitchFamily="2" charset="0"/>
                <a:cs typeface="Courier New" panose="02070309020205020404" pitchFamily="49" charset="0"/>
              </a:rPr>
              <a:t>	</a:t>
            </a:r>
            <a:r>
              <a:rPr lang="en-US" sz="3200" b="1" dirty="0" smtClean="0">
                <a:latin typeface="Courier Regular" pitchFamily="2" charset="0"/>
                <a:cs typeface="Courier New" panose="02070309020205020404" pitchFamily="49" charset="0"/>
              </a:rPr>
              <a:t>			</a:t>
            </a:r>
            <a:r>
              <a:rPr lang="en-US" sz="3200" b="1" dirty="0" smtClean="0">
                <a:solidFill>
                  <a:srgbClr val="FF0000"/>
                </a:solidFill>
                <a:latin typeface="Courier Regular" pitchFamily="2" charset="0"/>
                <a:cs typeface="Courier New" panose="02070309020205020404" pitchFamily="49" charset="0"/>
              </a:rPr>
              <a:t>WHERE MANAGER_ID IS NOT NULL);</a:t>
            </a:r>
            <a:endParaRPr lang="en-US" sz="3200" b="1" dirty="0">
              <a:solidFill>
                <a:srgbClr val="FF0000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endParaRPr lang="en-US" dirty="0" smtClean="0"/>
          </a:p>
          <a:p>
            <a:pPr marL="502920" lvl="1" indent="0">
              <a:lnSpc>
                <a:spcPct val="100000"/>
              </a:lnSpc>
              <a:buNone/>
            </a:pPr>
            <a:r>
              <a:rPr lang="en-US" sz="2800" dirty="0">
                <a:latin typeface="Courier Regular" pitchFamily="2" charset="0"/>
                <a:cs typeface="Courier New" panose="02070309020205020404" pitchFamily="49" charset="0"/>
              </a:rPr>
              <a:t>			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36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4" y="1324303"/>
            <a:ext cx="11280018" cy="4990438"/>
          </a:xfrm>
        </p:spPr>
        <p:txBody>
          <a:bodyPr>
            <a:normAutofit fontScale="92500" lnSpcReduction="10000"/>
          </a:bodyPr>
          <a:lstStyle/>
          <a:p>
            <a:r>
              <a:rPr lang="en-IN" sz="2200" dirty="0"/>
              <a:t>A sub query can also be found in the FROM clause</a:t>
            </a:r>
          </a:p>
          <a:p>
            <a:r>
              <a:rPr lang="en-IN" sz="2200" dirty="0"/>
              <a:t>These are called </a:t>
            </a:r>
            <a:r>
              <a:rPr lang="en-IN" sz="2200" i="1" dirty="0"/>
              <a:t>inline views, 'dept' </a:t>
            </a:r>
            <a:r>
              <a:rPr lang="en-IN" sz="2200" dirty="0"/>
              <a:t>in this query example:</a:t>
            </a:r>
          </a:p>
          <a:p>
            <a:endParaRPr lang="en-US" sz="2200" dirty="0"/>
          </a:p>
          <a:p>
            <a:pPr marL="0" indent="-45720">
              <a:lnSpc>
                <a:spcPct val="100000"/>
              </a:lnSpc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	</a:t>
            </a:r>
            <a:r>
              <a:rPr lang="en-IN" sz="4000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sz="40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4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4000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sz="4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4000" dirty="0" err="1">
                <a:latin typeface="Courier Regular" pitchFamily="2" charset="0"/>
                <a:cs typeface="Courier New" pitchFamily="49" charset="0"/>
              </a:rPr>
              <a:t>last_name</a:t>
            </a:r>
            <a:r>
              <a:rPr lang="en-IN" sz="4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4000" dirty="0" err="1">
                <a:latin typeface="Courier Regular" pitchFamily="2" charset="0"/>
                <a:cs typeface="Courier New" pitchFamily="49" charset="0"/>
              </a:rPr>
              <a:t>department_name</a:t>
            </a:r>
            <a:endParaRPr lang="en-IN" sz="4000" dirty="0">
              <a:latin typeface="Courier Regular" pitchFamily="2" charset="0"/>
              <a:cs typeface="Courier New" pitchFamily="49" charset="0"/>
            </a:endParaRPr>
          </a:p>
          <a:p>
            <a:pPr marL="0" indent="-45720">
              <a:lnSpc>
                <a:spcPct val="100000"/>
              </a:lnSpc>
              <a:buNone/>
            </a:pPr>
            <a:r>
              <a:rPr lang="en-IN" sz="4000" dirty="0">
                <a:latin typeface="Courier Regular" pitchFamily="2" charset="0"/>
                <a:cs typeface="Courier New" pitchFamily="49" charset="0"/>
              </a:rPr>
              <a:t>	FROM   Employees e, </a:t>
            </a:r>
          </a:p>
          <a:p>
            <a:pPr marL="0" indent="-45720">
              <a:lnSpc>
                <a:spcPct val="100000"/>
              </a:lnSpc>
              <a:buNone/>
            </a:pPr>
            <a:r>
              <a:rPr lang="en-IN" sz="4000" dirty="0">
                <a:latin typeface="Courier Regular" pitchFamily="2" charset="0"/>
                <a:cs typeface="Courier New" pitchFamily="49" charset="0"/>
              </a:rPr>
              <a:t>	(SELECT * FROM Departments WHERE </a:t>
            </a:r>
            <a:r>
              <a:rPr lang="en-IN" sz="4000" dirty="0" err="1">
                <a:latin typeface="Courier Regular" pitchFamily="2" charset="0"/>
                <a:cs typeface="Courier New" pitchFamily="49" charset="0"/>
              </a:rPr>
              <a:t>location_id</a:t>
            </a:r>
            <a:r>
              <a:rPr lang="en-IN" sz="4000" dirty="0">
                <a:latin typeface="Courier Regular" pitchFamily="2" charset="0"/>
                <a:cs typeface="Courier New" pitchFamily="49" charset="0"/>
              </a:rPr>
              <a:t> &lt;&gt; 1700) dept</a:t>
            </a:r>
          </a:p>
          <a:p>
            <a:pPr marL="0" indent="-45720">
              <a:lnSpc>
                <a:spcPct val="100000"/>
              </a:lnSpc>
              <a:buNone/>
            </a:pPr>
            <a:r>
              <a:rPr lang="en-IN" sz="4000" dirty="0">
                <a:latin typeface="Courier Regular" pitchFamily="2" charset="0"/>
                <a:cs typeface="Courier New" pitchFamily="49" charset="0"/>
              </a:rPr>
              <a:t>		WHERE  </a:t>
            </a:r>
            <a:r>
              <a:rPr lang="en-IN" sz="4000" dirty="0" err="1">
                <a:latin typeface="Courier Regular" pitchFamily="2" charset="0"/>
                <a:cs typeface="Courier New" pitchFamily="49" charset="0"/>
              </a:rPr>
              <a:t>e.department_id</a:t>
            </a:r>
            <a:r>
              <a:rPr lang="en-IN" sz="4000" dirty="0">
                <a:latin typeface="Courier Regular" pitchFamily="2" charset="0"/>
                <a:cs typeface="Courier New" pitchFamily="49" charset="0"/>
              </a:rPr>
              <a:t> = </a:t>
            </a:r>
            <a:r>
              <a:rPr lang="en-IN" sz="4000" dirty="0" err="1">
                <a:latin typeface="Courier Regular" pitchFamily="2" charset="0"/>
                <a:cs typeface="Courier New" pitchFamily="49" charset="0"/>
              </a:rPr>
              <a:t>dept.department_id</a:t>
            </a:r>
            <a:r>
              <a:rPr lang="en-IN" sz="4000" dirty="0">
                <a:latin typeface="Courier Regular" pitchFamily="2" charset="0"/>
                <a:cs typeface="Courier New" pitchFamily="49" charset="0"/>
              </a:rPr>
              <a:t>;</a:t>
            </a:r>
          </a:p>
          <a:p>
            <a:pPr marL="640080" lvl="2" indent="0">
              <a:lnSpc>
                <a:spcPct val="100000"/>
              </a:lnSpc>
              <a:buNone/>
            </a:pPr>
            <a:endParaRPr lang="en-IN" sz="3200" dirty="0">
              <a:latin typeface="Courier Regular" pitchFamily="2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SUBQUERY IN FROM CLAUSE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77A36A-7B8F-9649-A277-92F664CDCC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1FC0A5-7995-724C-82DC-2F78D7973F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33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3" y="977462"/>
            <a:ext cx="11248487" cy="5337279"/>
          </a:xfrm>
        </p:spPr>
        <p:txBody>
          <a:bodyPr>
            <a:normAutofit/>
          </a:bodyPr>
          <a:lstStyle/>
          <a:p>
            <a:r>
              <a:rPr lang="en-IN" sz="2000" dirty="0"/>
              <a:t>Rows in the sub query results are evaluated in the main query in pair-wise comparison. </a:t>
            </a:r>
          </a:p>
          <a:p>
            <a:r>
              <a:rPr lang="en-IN" sz="2000" dirty="0"/>
              <a:t>That is, column-to-column comparison and row-to-row comparison</a:t>
            </a:r>
            <a:endParaRPr lang="en-US" sz="2000" b="1" dirty="0"/>
          </a:p>
          <a:p>
            <a:r>
              <a:rPr lang="en-US" dirty="0" smtClean="0"/>
              <a:t>List </a:t>
            </a:r>
            <a:r>
              <a:rPr lang="en-US" dirty="0"/>
              <a:t>peers of employee id 123</a:t>
            </a:r>
          </a:p>
          <a:p>
            <a:endParaRPr lang="en-US" sz="1800" dirty="0">
              <a:latin typeface="Courier Regular" pitchFamily="2" charset="0"/>
              <a:cs typeface="Courier New" pitchFamily="49" charset="0"/>
            </a:endParaRPr>
          </a:p>
          <a:p>
            <a:pPr marL="228600" lvl="1" indent="0">
              <a:buNone/>
            </a:pPr>
            <a:r>
              <a:rPr lang="en-IN" sz="2000" dirty="0">
                <a:latin typeface="Courier Regular" pitchFamily="2" charset="0"/>
                <a:cs typeface="Courier New" panose="02070309020205020404" pitchFamily="49" charset="0"/>
              </a:rPr>
              <a:t>	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SELECT </a:t>
            </a:r>
            <a:r>
              <a:rPr lang="en-IN" sz="3600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employee_id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IN" sz="3600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first_name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IN" sz="3600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last_name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IN" sz="3600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job_id</a:t>
            </a:r>
            <a:endParaRPr lang="en-IN" sz="3600" dirty="0">
              <a:solidFill>
                <a:schemeClr val="tx1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pPr marL="228600" lvl="1" indent="0">
              <a:buNone/>
            </a:pP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FROM   Employees e</a:t>
            </a:r>
          </a:p>
          <a:p>
            <a:pPr marL="228600" lvl="1" indent="0">
              <a:buNone/>
            </a:pP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WHERE </a:t>
            </a:r>
            <a:r>
              <a:rPr lang="en-IN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(</a:t>
            </a:r>
            <a:r>
              <a:rPr lang="en-IN" sz="3600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job_id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IN" sz="3600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IN" sz="360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) </a:t>
            </a:r>
            <a:r>
              <a:rPr lang="en-IN" sz="360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=</a:t>
            </a:r>
            <a:endParaRPr lang="en-IN" sz="3600" dirty="0">
              <a:solidFill>
                <a:schemeClr val="tx1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pPr marL="228600" lvl="1" indent="0">
              <a:buNone/>
            </a:pPr>
            <a:r>
              <a:rPr lang="en-IN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(SELECT </a:t>
            </a:r>
            <a:r>
              <a:rPr lang="en-IN" sz="3600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job_id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, </a:t>
            </a:r>
            <a:r>
              <a:rPr lang="en-IN" sz="3600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</a:t>
            </a:r>
            <a:endParaRPr lang="en-IN" sz="3600" dirty="0" smtClean="0">
              <a:solidFill>
                <a:schemeClr val="tx1"/>
              </a:solidFill>
              <a:latin typeface="Courier Regular" pitchFamily="2" charset="0"/>
              <a:cs typeface="Courier New" panose="02070309020205020404" pitchFamily="49" charset="0"/>
            </a:endParaRPr>
          </a:p>
          <a:p>
            <a:pPr marL="228600" lvl="1" indent="0">
              <a:buNone/>
            </a:pPr>
            <a:r>
              <a:rPr lang="en-IN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</a:t>
            </a:r>
            <a:r>
              <a:rPr lang="en-IN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</a:t>
            </a:r>
            <a:r>
              <a:rPr lang="en-IN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FROM 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Employees</a:t>
            </a:r>
          </a:p>
          <a:p>
            <a:pPr marL="228600" lvl="1" indent="0">
              <a:buNone/>
            </a:pPr>
            <a:r>
              <a:rPr lang="en-IN" sz="3600" dirty="0" smtClean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	 WHERE </a:t>
            </a:r>
            <a:r>
              <a:rPr lang="en-IN" sz="3600" dirty="0" err="1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employee_id</a:t>
            </a:r>
            <a:r>
              <a:rPr lang="en-IN" sz="3600" dirty="0">
                <a:solidFill>
                  <a:schemeClr val="tx1"/>
                </a:solidFill>
                <a:latin typeface="Courier Regular" pitchFamily="2" charset="0"/>
                <a:cs typeface="Courier New" panose="02070309020205020404" pitchFamily="49" charset="0"/>
              </a:rPr>
              <a:t> = 123);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3926" y="214597"/>
            <a:ext cx="9545006" cy="369812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MULTIPLE-COLUMNS IN SUBQUERY</a:t>
            </a:r>
            <a:endParaRPr lang="en-IN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C170D72-67E1-9645-847A-91D4619487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75EB18E-7DE0-462F-925E-B153ED663F68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43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740980"/>
            <a:ext cx="11248487" cy="5573762"/>
          </a:xfrm>
        </p:spPr>
        <p:txBody>
          <a:bodyPr>
            <a:normAutofit/>
          </a:bodyPr>
          <a:lstStyle/>
          <a:p>
            <a:r>
              <a:rPr lang="en-US" altLang="en-US" sz="2800" dirty="0">
                <a:solidFill>
                  <a:schemeClr val="tx1"/>
                </a:solidFill>
              </a:rPr>
              <a:t>Display the </a:t>
            </a:r>
            <a:r>
              <a:rPr lang="en-US" altLang="en-US" sz="2800" dirty="0" err="1" smtClean="0">
                <a:solidFill>
                  <a:schemeClr val="tx1"/>
                </a:solidFill>
              </a:rPr>
              <a:t>firstname</a:t>
            </a:r>
            <a:r>
              <a:rPr lang="en-US" altLang="en-US" sz="2800" dirty="0">
                <a:solidFill>
                  <a:schemeClr val="tx1"/>
                </a:solidFill>
              </a:rPr>
              <a:t>, </a:t>
            </a:r>
            <a:r>
              <a:rPr lang="en-US" altLang="en-US" sz="2800" dirty="0" err="1" smtClean="0">
                <a:solidFill>
                  <a:schemeClr val="tx1"/>
                </a:solidFill>
              </a:rPr>
              <a:t>dept_id</a:t>
            </a:r>
            <a:r>
              <a:rPr lang="en-US" altLang="en-US" sz="2800" dirty="0" smtClean="0">
                <a:solidFill>
                  <a:schemeClr val="tx1"/>
                </a:solidFill>
              </a:rPr>
              <a:t>, </a:t>
            </a:r>
            <a:r>
              <a:rPr lang="en-US" altLang="en-US" sz="2800" dirty="0">
                <a:solidFill>
                  <a:schemeClr val="tx1"/>
                </a:solidFill>
              </a:rPr>
              <a:t>salary, and </a:t>
            </a:r>
            <a:r>
              <a:rPr lang="en-US" altLang="en-US" sz="2800" dirty="0" err="1" smtClean="0">
                <a:solidFill>
                  <a:schemeClr val="tx1"/>
                </a:solidFill>
              </a:rPr>
              <a:t>commission_pct</a:t>
            </a:r>
            <a:r>
              <a:rPr lang="en-US" altLang="en-US" sz="2800" dirty="0" smtClean="0">
                <a:solidFill>
                  <a:schemeClr val="tx1"/>
                </a:solidFill>
              </a:rPr>
              <a:t> </a:t>
            </a:r>
            <a:r>
              <a:rPr lang="en-US" altLang="en-US" sz="2800" dirty="0">
                <a:solidFill>
                  <a:schemeClr val="tx1"/>
                </a:solidFill>
              </a:rPr>
              <a:t>of any employee whose salary and commission matches both the </a:t>
            </a:r>
            <a:r>
              <a:rPr lang="en-US" altLang="en-US" sz="2800" dirty="0" err="1" smtClean="0">
                <a:solidFill>
                  <a:schemeClr val="tx1"/>
                </a:solidFill>
              </a:rPr>
              <a:t>commission_pct</a:t>
            </a:r>
            <a:r>
              <a:rPr lang="en-US" altLang="en-US" sz="2800" dirty="0" smtClean="0">
                <a:solidFill>
                  <a:schemeClr val="tx1"/>
                </a:solidFill>
              </a:rPr>
              <a:t> </a:t>
            </a:r>
            <a:r>
              <a:rPr lang="en-US" altLang="en-US" sz="2800" dirty="0">
                <a:solidFill>
                  <a:schemeClr val="tx1"/>
                </a:solidFill>
              </a:rPr>
              <a:t>and salary of any employee in department 30.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2800" b="1" dirty="0" smtClean="0">
              <a:solidFill>
                <a:srgbClr val="000000"/>
              </a:solidFill>
              <a:latin typeface="Courier New" pitchFamily="49" charset="0"/>
              <a:cs typeface="Arial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SELECT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</a:t>
            </a:r>
            <a:r>
              <a:rPr lang="en-US" altLang="en-US" sz="2800" b="1" dirty="0" err="1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first_name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, </a:t>
            </a:r>
            <a:r>
              <a:rPr lang="en-US" altLang="en-US" sz="2800" b="1" dirty="0" err="1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dept_id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, salary, </a:t>
            </a:r>
            <a:r>
              <a:rPr lang="en-US" altLang="en-US" sz="2800" b="1" dirty="0" err="1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commission_pct</a:t>
            </a:r>
            <a:endParaRPr lang="en-US" altLang="en-US" sz="2800" b="1" dirty="0">
              <a:solidFill>
                <a:srgbClr val="000000"/>
              </a:solidFill>
              <a:latin typeface="Courier New" pitchFamily="49" charset="0"/>
              <a:cs typeface="Arial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FROM	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employees</a:t>
            </a:r>
            <a:endParaRPr lang="en-US" altLang="en-US" sz="2800" b="1" dirty="0">
              <a:solidFill>
                <a:srgbClr val="000000"/>
              </a:solidFill>
              <a:latin typeface="Courier New" pitchFamily="49" charset="0"/>
              <a:cs typeface="Arial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WHERE salary, IFNULL(</a:t>
            </a:r>
            <a:r>
              <a:rPr lang="en-US" altLang="en-US" sz="2800" dirty="0">
                <a:solidFill>
                  <a:schemeClr val="tx1"/>
                </a:solidFill>
              </a:rPr>
              <a:t>commission_pct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,0) 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IN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			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(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SELECT </a:t>
            </a:r>
            <a:r>
              <a:rPr lang="en-US" altLang="en-US" sz="2800" b="1" dirty="0" err="1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salary,IFNULL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(</a:t>
            </a:r>
            <a:r>
              <a:rPr lang="en-US" altLang="en-US" sz="2800" dirty="0" smtClean="0">
                <a:solidFill>
                  <a:schemeClr val="tx1"/>
                </a:solidFill>
              </a:rPr>
              <a:t>commission_pct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,0)</a:t>
            </a:r>
            <a:endParaRPr lang="en-US" altLang="en-US" sz="2800" b="1" dirty="0">
              <a:solidFill>
                <a:srgbClr val="000000"/>
              </a:solidFill>
              <a:latin typeface="Courier New" pitchFamily="49" charset="0"/>
              <a:cs typeface="Arial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    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		 FROM   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employees</a:t>
            </a:r>
            <a:endParaRPr lang="en-US" altLang="en-US" sz="2800" b="1" dirty="0">
              <a:solidFill>
                <a:srgbClr val="000000"/>
              </a:solidFill>
              <a:latin typeface="Courier New" pitchFamily="49" charset="0"/>
              <a:cs typeface="Arial" pitchFamily="34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     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			 WHERE  </a:t>
            </a:r>
            <a:r>
              <a:rPr lang="en-US" altLang="en-US" sz="2800" b="1" dirty="0" err="1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dept_id</a:t>
            </a:r>
            <a:r>
              <a:rPr lang="en-US" altLang="en-US" sz="2800" b="1" dirty="0" smtClean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 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  <a:cs typeface="Arial" pitchFamily="34" charset="0"/>
              </a:rPr>
              <a:t>= 30);</a:t>
            </a:r>
          </a:p>
          <a:p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157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8353" y="1410346"/>
            <a:ext cx="11248487" cy="5242701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Both inner and the outer query are interdependent</a:t>
            </a:r>
          </a:p>
          <a:p>
            <a:r>
              <a:rPr lang="en-IN" dirty="0"/>
              <a:t>For every row processed by the inner query, the outer query is processed as well</a:t>
            </a:r>
          </a:p>
          <a:p>
            <a:r>
              <a:rPr lang="en-IN" dirty="0"/>
              <a:t>The inner query depends on the outer query before it can be processed</a:t>
            </a:r>
          </a:p>
          <a:p>
            <a:r>
              <a:rPr lang="en-IN" sz="2800" b="1" dirty="0" smtClean="0"/>
              <a:t>List </a:t>
            </a:r>
            <a:r>
              <a:rPr lang="en-IN" sz="2800" b="1" dirty="0"/>
              <a:t>details of employees who draw more salary than the average salaries of their respective departments and job ids: </a:t>
            </a:r>
            <a:endParaRPr lang="en-US" sz="2800" b="1" dirty="0"/>
          </a:p>
          <a:p>
            <a:pPr marL="0" indent="0">
              <a:buNone/>
            </a:pPr>
            <a:endParaRPr lang="en-IN" sz="1500" dirty="0"/>
          </a:p>
          <a:p>
            <a:pPr marL="182880" lvl="1" indent="0">
              <a:buNone/>
            </a:pPr>
            <a:r>
              <a:rPr lang="en-IN" sz="3600" dirty="0">
                <a:latin typeface="Courier Regular" pitchFamily="2" charset="0"/>
                <a:cs typeface="Courier New" pitchFamily="49" charset="0"/>
              </a:rPr>
              <a:t>SELECT </a:t>
            </a:r>
            <a:r>
              <a:rPr lang="en-IN" sz="36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36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3600" dirty="0" err="1">
                <a:latin typeface="Courier Regular" pitchFamily="2" charset="0"/>
                <a:cs typeface="Courier New" pitchFamily="49" charset="0"/>
              </a:rPr>
              <a:t>first_name</a:t>
            </a:r>
            <a:r>
              <a:rPr lang="en-IN" sz="36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3600" dirty="0" err="1">
                <a:latin typeface="Courier Regular" pitchFamily="2" charset="0"/>
                <a:cs typeface="Courier New" pitchFamily="49" charset="0"/>
              </a:rPr>
              <a:t>department_id</a:t>
            </a:r>
            <a:r>
              <a:rPr lang="en-IN" sz="36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36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3600" dirty="0">
                <a:latin typeface="Courier Regular" pitchFamily="2" charset="0"/>
                <a:cs typeface="Courier New" pitchFamily="49" charset="0"/>
              </a:rPr>
              <a:t>, salary</a:t>
            </a:r>
          </a:p>
          <a:p>
            <a:pPr marL="182880" lvl="1" indent="0">
              <a:buNone/>
            </a:pPr>
            <a:r>
              <a:rPr lang="en-IN" sz="3600" dirty="0">
                <a:latin typeface="Courier Regular" pitchFamily="2" charset="0"/>
                <a:cs typeface="Courier New" pitchFamily="49" charset="0"/>
              </a:rPr>
              <a:t>FROM Employees e1</a:t>
            </a:r>
          </a:p>
          <a:p>
            <a:pPr marL="182880" lvl="1" indent="0">
              <a:buNone/>
            </a:pPr>
            <a:r>
              <a:rPr lang="en-IN" sz="3600" dirty="0">
                <a:latin typeface="Courier Regular" pitchFamily="2" charset="0"/>
                <a:cs typeface="Courier New" pitchFamily="49" charset="0"/>
              </a:rPr>
              <a:t>WHERE salary &gt; (SELECT AVG(salary) FROM Employees e2</a:t>
            </a:r>
          </a:p>
          <a:p>
            <a:pPr marL="182880" lvl="1" indent="0">
              <a:buNone/>
            </a:pPr>
            <a:r>
              <a:rPr lang="en-IN" sz="3600" dirty="0">
                <a:latin typeface="Courier Regular" pitchFamily="2" charset="0"/>
                <a:cs typeface="Courier New" pitchFamily="49" charset="0"/>
              </a:rPr>
              <a:t> </a:t>
            </a:r>
            <a:r>
              <a:rPr lang="en-IN" sz="3600" dirty="0" smtClean="0">
                <a:latin typeface="Courier Regular" pitchFamily="2" charset="0"/>
                <a:cs typeface="Courier New" pitchFamily="49" charset="0"/>
              </a:rPr>
              <a:t>			WHERE </a:t>
            </a:r>
            <a:r>
              <a:rPr lang="en-IN" sz="3600" dirty="0">
                <a:latin typeface="Courier Regular" pitchFamily="2" charset="0"/>
                <a:cs typeface="Courier New" pitchFamily="49" charset="0"/>
              </a:rPr>
              <a:t>e1.department_id = e2.department_id</a:t>
            </a:r>
          </a:p>
          <a:p>
            <a:pPr marL="182880" lvl="1" indent="0">
              <a:buNone/>
            </a:pPr>
            <a:r>
              <a:rPr lang="en-IN" sz="3600" dirty="0">
                <a:latin typeface="Courier Regular" pitchFamily="2" charset="0"/>
                <a:cs typeface="Courier New" pitchFamily="49" charset="0"/>
              </a:rPr>
              <a:t> </a:t>
            </a:r>
            <a:r>
              <a:rPr lang="en-IN" sz="3600" dirty="0" smtClean="0">
                <a:latin typeface="Courier Regular" pitchFamily="2" charset="0"/>
                <a:cs typeface="Courier New" pitchFamily="49" charset="0"/>
              </a:rPr>
              <a:t>			AND </a:t>
            </a:r>
            <a:r>
              <a:rPr lang="en-IN" sz="3600" dirty="0">
                <a:latin typeface="Courier Regular" pitchFamily="2" charset="0"/>
                <a:cs typeface="Courier New" pitchFamily="49" charset="0"/>
              </a:rPr>
              <a:t>e1.job_id = e2.job_id);</a:t>
            </a:r>
            <a:endParaRPr lang="en-US" sz="3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dirty="0"/>
              <a:t>CORRELATED SUBQUERY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C8FC438-CBAB-D047-834B-2C5D4D4A29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75EB18E-7DE0-462F-925E-B153ED663F68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59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17085" y="214597"/>
            <a:ext cx="9545006" cy="369812"/>
          </a:xfrm>
        </p:spPr>
        <p:txBody>
          <a:bodyPr/>
          <a:lstStyle/>
          <a:p>
            <a:pPr algn="ctr"/>
            <a:r>
              <a:rPr lang="en-US" dirty="0" smtClean="0"/>
              <a:t>Co-Related </a:t>
            </a:r>
            <a:r>
              <a:rPr lang="en-US" dirty="0" err="1" smtClean="0"/>
              <a:t>Subquery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528354" y="1024759"/>
            <a:ext cx="11295784" cy="5289982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Display the details of employees drawing the highest salary in the department.</a:t>
            </a:r>
          </a:p>
          <a:p>
            <a:endParaRPr lang="en-US" sz="2800" dirty="0" smtClean="0">
              <a:solidFill>
                <a:schemeClr val="tx1"/>
              </a:solidFill>
            </a:endParaRPr>
          </a:p>
          <a:p>
            <a:r>
              <a:rPr lang="en-US" sz="2800" dirty="0" smtClean="0">
                <a:solidFill>
                  <a:schemeClr val="tx1"/>
                </a:solidFill>
              </a:rPr>
              <a:t>SELECT </a:t>
            </a:r>
            <a:r>
              <a:rPr lang="en-US" sz="2800" dirty="0">
                <a:solidFill>
                  <a:srgbClr val="FF0000"/>
                </a:solidFill>
              </a:rPr>
              <a:t>E. </a:t>
            </a:r>
            <a:r>
              <a:rPr lang="en-US" sz="2800" dirty="0">
                <a:solidFill>
                  <a:schemeClr val="tx1"/>
                </a:solidFill>
              </a:rPr>
              <a:t>DEPARTMENT_ID,</a:t>
            </a:r>
            <a:r>
              <a:rPr lang="en-US" sz="2800" dirty="0">
                <a:solidFill>
                  <a:srgbClr val="FF0000"/>
                </a:solidFill>
              </a:rPr>
              <a:t>E</a:t>
            </a:r>
            <a:r>
              <a:rPr lang="en-US" sz="2800" dirty="0">
                <a:solidFill>
                  <a:schemeClr val="tx1"/>
                </a:solidFill>
              </a:rPr>
              <a:t>.FIRST_NAME, </a:t>
            </a:r>
            <a:r>
              <a:rPr lang="en-US" sz="2800" dirty="0">
                <a:solidFill>
                  <a:srgbClr val="FF0000"/>
                </a:solidFill>
              </a:rPr>
              <a:t>E.</a:t>
            </a:r>
            <a:r>
              <a:rPr lang="en-US" sz="2800" dirty="0">
                <a:solidFill>
                  <a:schemeClr val="tx1"/>
                </a:solidFill>
              </a:rPr>
              <a:t>SALARY 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	FROM </a:t>
            </a:r>
            <a:r>
              <a:rPr lang="en-US" sz="2800" dirty="0">
                <a:solidFill>
                  <a:srgbClr val="FF0000"/>
                </a:solidFill>
              </a:rPr>
              <a:t>EMPLOYEES  E 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	WHERE </a:t>
            </a:r>
            <a:r>
              <a:rPr lang="en-US" sz="2800" dirty="0">
                <a:solidFill>
                  <a:srgbClr val="FF0000"/>
                </a:solidFill>
              </a:rPr>
              <a:t>E. </a:t>
            </a:r>
            <a:r>
              <a:rPr lang="en-US" sz="2800" dirty="0">
                <a:solidFill>
                  <a:schemeClr val="tx1"/>
                </a:solidFill>
              </a:rPr>
              <a:t>SALARY = (SELECT MAX(SALARY) 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	</a:t>
            </a:r>
            <a:r>
              <a:rPr lang="en-US" sz="2800" dirty="0" smtClean="0">
                <a:solidFill>
                  <a:schemeClr val="tx1"/>
                </a:solidFill>
              </a:rPr>
              <a:t>			FROM </a:t>
            </a:r>
            <a:r>
              <a:rPr lang="en-US" sz="2800" b="1" dirty="0">
                <a:solidFill>
                  <a:srgbClr val="0070C0"/>
                </a:solidFill>
              </a:rPr>
              <a:t>EMPLOYEES B </a:t>
            </a:r>
          </a:p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          </a:t>
            </a:r>
            <a:r>
              <a:rPr lang="en-US" sz="2800" dirty="0" smtClean="0">
                <a:solidFill>
                  <a:schemeClr val="tx1"/>
                </a:solidFill>
              </a:rPr>
              <a:t>				WHERE </a:t>
            </a:r>
            <a:r>
              <a:rPr lang="en-US" sz="2800" b="1" dirty="0">
                <a:solidFill>
                  <a:srgbClr val="0070C0"/>
                </a:solidFill>
              </a:rPr>
              <a:t>B.</a:t>
            </a:r>
            <a:r>
              <a:rPr lang="en-US" sz="2800" dirty="0">
                <a:solidFill>
                  <a:schemeClr val="tx1"/>
                </a:solidFill>
              </a:rPr>
              <a:t> DEPARTMENT_ID = </a:t>
            </a:r>
            <a:r>
              <a:rPr lang="en-US" sz="2800" dirty="0">
                <a:solidFill>
                  <a:srgbClr val="FF0000"/>
                </a:solidFill>
              </a:rPr>
              <a:t>E.</a:t>
            </a:r>
            <a:r>
              <a:rPr lang="en-US" sz="2800" dirty="0">
                <a:solidFill>
                  <a:schemeClr val="tx1"/>
                </a:solidFill>
              </a:rPr>
              <a:t>DEPARTMENT_ID); </a:t>
            </a:r>
          </a:p>
          <a:p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900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1115006" cy="4904394"/>
          </a:xfrm>
        </p:spPr>
        <p:txBody>
          <a:bodyPr/>
          <a:lstStyle/>
          <a:p>
            <a:r>
              <a:rPr lang="en-US" dirty="0" smtClean="0"/>
              <a:t>Display the average and median value of employees of each department. </a:t>
            </a:r>
          </a:p>
          <a:p>
            <a:r>
              <a:rPr lang="en-US" dirty="0" smtClean="0"/>
              <a:t>SELECT </a:t>
            </a:r>
            <a:r>
              <a:rPr lang="en-US" dirty="0" err="1"/>
              <a:t>deptno</a:t>
            </a:r>
            <a:r>
              <a:rPr lang="en-US" dirty="0"/>
              <a:t>, AVG(</a:t>
            </a:r>
            <a:r>
              <a:rPr lang="en-US" dirty="0" err="1"/>
              <a:t>sal</a:t>
            </a:r>
            <a:r>
              <a:rPr lang="en-US" dirty="0"/>
              <a:t>) AS </a:t>
            </a:r>
            <a:r>
              <a:rPr lang="en-US" dirty="0" err="1"/>
              <a:t>mean_sal</a:t>
            </a:r>
            <a:r>
              <a:rPr lang="en-US" dirty="0"/>
              <a:t>, </a:t>
            </a:r>
            <a:endParaRPr lang="en-US" dirty="0" smtClean="0"/>
          </a:p>
          <a:p>
            <a:pPr marL="502920" lvl="1" indent="0">
              <a:buNone/>
            </a:pPr>
            <a:r>
              <a:rPr lang="en-US" dirty="0" smtClean="0"/>
              <a:t>MEDIAN(</a:t>
            </a:r>
            <a:r>
              <a:rPr lang="en-US" dirty="0" err="1" smtClean="0"/>
              <a:t>sal</a:t>
            </a:r>
            <a:r>
              <a:rPr lang="en-US" dirty="0"/>
              <a:t>) AS </a:t>
            </a:r>
            <a:r>
              <a:rPr lang="en-US" dirty="0" err="1"/>
              <a:t>media_sal</a:t>
            </a:r>
            <a:r>
              <a:rPr lang="en-US" dirty="0"/>
              <a:t> </a:t>
            </a:r>
            <a:endParaRPr lang="en-US" dirty="0" smtClean="0"/>
          </a:p>
          <a:p>
            <a:pPr marL="502920" lvl="1" indent="0">
              <a:buNone/>
            </a:pPr>
            <a:r>
              <a:rPr lang="en-US" dirty="0" smtClean="0"/>
              <a:t>FROM </a:t>
            </a:r>
            <a:r>
              <a:rPr lang="en-US" dirty="0" err="1"/>
              <a:t>emp</a:t>
            </a:r>
            <a:r>
              <a:rPr lang="en-US" dirty="0"/>
              <a:t> </a:t>
            </a:r>
            <a:endParaRPr lang="en-US" dirty="0" smtClean="0"/>
          </a:p>
          <a:p>
            <a:pPr marL="502920" lvl="1" indent="0">
              <a:buNone/>
            </a:pPr>
            <a:r>
              <a:rPr lang="en-US" dirty="0" smtClean="0"/>
              <a:t>GROUP </a:t>
            </a:r>
            <a:r>
              <a:rPr lang="en-US" dirty="0"/>
              <a:t>BY </a:t>
            </a:r>
            <a:r>
              <a:rPr lang="en-US" dirty="0" err="1"/>
              <a:t>deptno</a:t>
            </a:r>
            <a:r>
              <a:rPr lang="en-US" dirty="0"/>
              <a:t> </a:t>
            </a:r>
            <a:endParaRPr lang="en-US" dirty="0" smtClean="0"/>
          </a:p>
          <a:p>
            <a:pPr marL="502920" lvl="1" indent="0">
              <a:buNone/>
            </a:pPr>
            <a:r>
              <a:rPr lang="en-US" dirty="0" smtClean="0"/>
              <a:t>ORDER </a:t>
            </a:r>
            <a:r>
              <a:rPr lang="en-US" dirty="0"/>
              <a:t>BY </a:t>
            </a:r>
            <a:r>
              <a:rPr lang="en-US" dirty="0" err="1"/>
              <a:t>deptno</a:t>
            </a:r>
            <a:r>
              <a:rPr lang="en-US" dirty="0"/>
              <a:t>; </a:t>
            </a:r>
          </a:p>
          <a:p>
            <a:pPr marL="502920" lvl="1" indent="0">
              <a:buNone/>
            </a:pPr>
            <a:endParaRPr lang="en-US" dirty="0" smtClean="0"/>
          </a:p>
          <a:p>
            <a:pPr marL="502920" lvl="1" indent="0">
              <a:buNone/>
            </a:pPr>
            <a:r>
              <a:rPr lang="en-US" dirty="0" smtClean="0"/>
              <a:t>DEPTNO 		MEAN_SAL 		MEDIA_SAL</a:t>
            </a:r>
          </a:p>
          <a:p>
            <a:pPr marL="502920" lvl="1" indent="0">
              <a:buNone/>
            </a:pPr>
            <a:r>
              <a:rPr lang="en-US" dirty="0" smtClean="0"/>
              <a:t> </a:t>
            </a:r>
            <a:r>
              <a:rPr lang="en-US" dirty="0"/>
              <a:t>---------- </a:t>
            </a:r>
            <a:r>
              <a:rPr lang="en-US" dirty="0" smtClean="0"/>
              <a:t>		---------- 			---------- </a:t>
            </a:r>
          </a:p>
          <a:p>
            <a:pPr marL="502920" lvl="1" indent="0">
              <a:buNone/>
            </a:pPr>
            <a:r>
              <a:rPr lang="en-US" dirty="0" smtClean="0"/>
              <a:t>10			2916.66667 		2450 </a:t>
            </a:r>
          </a:p>
          <a:p>
            <a:pPr marL="502920" lvl="1" indent="0">
              <a:buNone/>
            </a:pPr>
            <a:r>
              <a:rPr lang="en-US" dirty="0" smtClean="0"/>
              <a:t>20			2175 			2975 </a:t>
            </a:r>
          </a:p>
          <a:p>
            <a:pPr marL="502920" lvl="1" indent="0">
              <a:buNone/>
            </a:pPr>
            <a:r>
              <a:rPr lang="en-US" dirty="0" smtClean="0"/>
              <a:t>30   		1566.66667 		1375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 Group By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69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04497" y="788276"/>
            <a:ext cx="11333935" cy="6069723"/>
          </a:xfrm>
        </p:spPr>
        <p:txBody>
          <a:bodyPr>
            <a:noAutofit/>
          </a:bodyPr>
          <a:lstStyle/>
          <a:p>
            <a:r>
              <a:rPr lang="en-US" sz="3200" dirty="0"/>
              <a:t>The EXISTS operator is used in queries where the query result depends on whether or not certain rows exist in a table</a:t>
            </a:r>
          </a:p>
          <a:p>
            <a:r>
              <a:rPr lang="en-US" sz="3200" dirty="0"/>
              <a:t>It evaluates to TRUE if the </a:t>
            </a:r>
            <a:r>
              <a:rPr lang="en-US" sz="3200" dirty="0" err="1"/>
              <a:t>subquery</a:t>
            </a:r>
            <a:r>
              <a:rPr lang="en-US" sz="3200" dirty="0"/>
              <a:t> returns at least one </a:t>
            </a:r>
            <a:r>
              <a:rPr lang="en-US" sz="3200" dirty="0" smtClean="0"/>
              <a:t>row</a:t>
            </a:r>
          </a:p>
          <a:p>
            <a:endParaRPr lang="en-US" sz="2800" b="1" dirty="0" smtClean="0"/>
          </a:p>
          <a:p>
            <a:pPr>
              <a:lnSpc>
                <a:spcPct val="100000"/>
              </a:lnSpc>
            </a:pPr>
            <a:r>
              <a:rPr lang="en-US" sz="2800" b="1" dirty="0" smtClean="0"/>
              <a:t>List </a:t>
            </a:r>
            <a:r>
              <a:rPr lang="en-US" sz="2800" b="1" dirty="0" err="1"/>
              <a:t>employee_id</a:t>
            </a:r>
            <a:r>
              <a:rPr lang="en-US" sz="2800" b="1" dirty="0"/>
              <a:t>, salary, </a:t>
            </a:r>
            <a:r>
              <a:rPr lang="en-US" sz="2800" b="1" dirty="0" err="1"/>
              <a:t>last_name</a:t>
            </a:r>
            <a:r>
              <a:rPr lang="en-US" sz="2800" b="1" dirty="0"/>
              <a:t> </a:t>
            </a:r>
            <a:r>
              <a:rPr lang="en-US" sz="2800" b="1" dirty="0" smtClean="0"/>
              <a:t>of employees who are managing other employees</a:t>
            </a:r>
            <a:endParaRPr lang="en-US" altLang="en-US" sz="2800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502920" lvl="1" indent="0">
              <a:spcBef>
                <a:spcPct val="0"/>
              </a:spcBef>
              <a:buNone/>
            </a:pPr>
            <a:endParaRPr lang="en-US" altLang="en-US" sz="2800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200" dirty="0" smtClean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, salary,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FROM employees m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WHERE </a:t>
            </a:r>
            <a:r>
              <a:rPr lang="en-US" altLang="en-US" sz="3200" dirty="0" smtClean="0">
                <a:solidFill>
                  <a:srgbClr val="000000"/>
                </a:solidFill>
                <a:latin typeface="Courier Regular" pitchFamily="2" charset="0"/>
              </a:rPr>
              <a:t>NOT EXISTS 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200" dirty="0" smtClean="0">
                <a:solidFill>
                  <a:srgbClr val="000000"/>
                </a:solidFill>
                <a:latin typeface="Courier Regular" pitchFamily="2" charset="0"/>
              </a:rPr>
              <a:t>		(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FROM employees e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200" dirty="0" smtClean="0">
                <a:solidFill>
                  <a:srgbClr val="000000"/>
                </a:solidFill>
                <a:latin typeface="Courier Regular" pitchFamily="2" charset="0"/>
              </a:rPr>
              <a:t>		 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WHERE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e.manager_id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=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m.employee_id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</a:t>
            </a:r>
            <a:r>
              <a:rPr lang="en-US" altLang="en-US" sz="3200" dirty="0" smtClean="0">
                <a:solidFill>
                  <a:srgbClr val="000000"/>
                </a:solidFill>
                <a:latin typeface="Courier Regular" pitchFamily="2" charset="0"/>
              </a:rPr>
              <a:t>);</a:t>
            </a:r>
            <a:endParaRPr lang="en-US" altLang="en-US" sz="3200" dirty="0">
              <a:solidFill>
                <a:srgbClr val="000000"/>
              </a:solidFill>
              <a:latin typeface="Courier Regular" pitchFamily="2" charset="0"/>
            </a:endParaRPr>
          </a:p>
          <a:p>
            <a:endParaRPr lang="en-US" sz="3200" dirty="0"/>
          </a:p>
          <a:p>
            <a:pPr marL="502920" lvl="1" indent="0">
              <a:spcBef>
                <a:spcPct val="0"/>
              </a:spcBef>
              <a:buNone/>
            </a:pPr>
            <a:endParaRPr lang="en-US" altLang="en-US" sz="2800" dirty="0">
              <a:solidFill>
                <a:srgbClr val="000000"/>
              </a:solidFill>
              <a:latin typeface="Courier Regular" pitchFamily="2" charset="0"/>
            </a:endParaRPr>
          </a:p>
          <a:p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763074" y="230363"/>
            <a:ext cx="9545006" cy="369812"/>
          </a:xfrm>
        </p:spPr>
        <p:txBody>
          <a:bodyPr/>
          <a:lstStyle/>
          <a:p>
            <a:pPr algn="ctr"/>
            <a:r>
              <a:rPr lang="en-US" dirty="0"/>
              <a:t>EXISTS  OPERATOR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36652-D13F-8D46-B1AA-6C489834F2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735B0-EC19-7941-AC85-4ABD6F77DD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10" name="Horizontal Scroll 9">
            <a:extLst>
              <a:ext uri="{FF2B5EF4-FFF2-40B4-BE49-F238E27FC236}">
                <a16:creationId xmlns:a16="http://schemas.microsoft.com/office/drawing/2014/main" id="{212DA9B2-37FE-7949-BC03-3FC2683FBF63}"/>
              </a:ext>
            </a:extLst>
          </p:cNvPr>
          <p:cNvSpPr/>
          <p:nvPr/>
        </p:nvSpPr>
        <p:spPr>
          <a:xfrm>
            <a:off x="8159761" y="3910303"/>
            <a:ext cx="3528147" cy="1582212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dirty="0"/>
              <a:t>EXISTS / NOT EXISTS are usually co-related sub-queries; where as, IN / NOT IN are normally independent sub-queries</a:t>
            </a:r>
          </a:p>
        </p:txBody>
      </p:sp>
    </p:spTree>
    <p:extLst>
      <p:ext uri="{BB962C8B-B14F-4D97-AF65-F5344CB8AC3E}">
        <p14:creationId xmlns:p14="http://schemas.microsoft.com/office/powerpoint/2010/main" val="17995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800" b="1" dirty="0"/>
              <a:t>List </a:t>
            </a:r>
            <a:r>
              <a:rPr lang="en-US" sz="2800" b="1" dirty="0" err="1"/>
              <a:t>employee_id</a:t>
            </a:r>
            <a:r>
              <a:rPr lang="en-US" sz="2800" b="1" dirty="0"/>
              <a:t>, salary, </a:t>
            </a:r>
            <a:r>
              <a:rPr lang="en-US" sz="2800" b="1" dirty="0" err="1"/>
              <a:t>last_name</a:t>
            </a:r>
            <a:r>
              <a:rPr lang="en-US" sz="2800" b="1" dirty="0"/>
              <a:t> of employees who are managing other </a:t>
            </a:r>
            <a:r>
              <a:rPr lang="en-US" sz="2800" b="1" dirty="0" smtClean="0"/>
              <a:t>employees and getting salary mare than 10000.</a:t>
            </a:r>
            <a:endParaRPr lang="en-US" altLang="en-US" sz="28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502920" lvl="1" indent="0">
              <a:spcBef>
                <a:spcPct val="0"/>
              </a:spcBef>
              <a:buNone/>
            </a:pPr>
            <a:endParaRPr lang="en-US" altLang="en-US" sz="28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, salary,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FROM employees m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WHERE EXISTS 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		(SELECT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FROM employees e</a:t>
            </a: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		 WHERE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e.manager_id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=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m.employee_id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</a:t>
            </a:r>
            <a:endParaRPr lang="en-US" altLang="en-US" sz="3200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50292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sz="3200" dirty="0" smtClean="0">
                <a:solidFill>
                  <a:srgbClr val="000000"/>
                </a:solidFill>
                <a:latin typeface="Courier Regular" pitchFamily="2" charset="0"/>
              </a:rPr>
              <a:t>and </a:t>
            </a:r>
            <a:r>
              <a:rPr lang="en-US" altLang="en-US" sz="3200" b="1" dirty="0" err="1" smtClean="0">
                <a:solidFill>
                  <a:srgbClr val="FF0000"/>
                </a:solidFill>
                <a:latin typeface="Courier Regular" pitchFamily="2" charset="0"/>
              </a:rPr>
              <a:t>m.salary</a:t>
            </a:r>
            <a:r>
              <a:rPr lang="en-US" altLang="en-US" sz="3200" dirty="0" smtClean="0">
                <a:solidFill>
                  <a:srgbClr val="000000"/>
                </a:solidFill>
                <a:latin typeface="Courier Regular" pitchFamily="2" charset="0"/>
              </a:rPr>
              <a:t>&gt;10000);</a:t>
            </a:r>
            <a:endParaRPr lang="en-US" altLang="en-US" sz="3200" dirty="0">
              <a:solidFill>
                <a:srgbClr val="000000"/>
              </a:solidFill>
              <a:latin typeface="Courier Regular" pitchFamily="2" charset="0"/>
            </a:endParaRPr>
          </a:p>
          <a:p>
            <a:r>
              <a:rPr lang="en-US" b="1" dirty="0" smtClean="0">
                <a:solidFill>
                  <a:srgbClr val="FF0000"/>
                </a:solidFill>
              </a:rPr>
              <a:t>Check for </a:t>
            </a:r>
            <a:r>
              <a:rPr lang="en-US" b="1" dirty="0" err="1" smtClean="0">
                <a:solidFill>
                  <a:srgbClr val="FF0000"/>
                </a:solidFill>
              </a:rPr>
              <a:t>e.salary</a:t>
            </a:r>
            <a:r>
              <a:rPr lang="en-US" b="1" dirty="0" smtClean="0">
                <a:solidFill>
                  <a:srgbClr val="FF0000"/>
                </a:solidFill>
              </a:rPr>
              <a:t> &gt;10000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281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0505" y="1097280"/>
            <a:ext cx="11256335" cy="5303519"/>
          </a:xfrm>
        </p:spPr>
        <p:txBody>
          <a:bodyPr>
            <a:normAutofit/>
          </a:bodyPr>
          <a:lstStyle/>
          <a:p>
            <a:pPr marL="228600" lvl="1" indent="0">
              <a:spcBef>
                <a:spcPct val="0"/>
              </a:spcBef>
              <a:buNone/>
            </a:pP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d.* 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FROM departments 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d, employees e</a:t>
            </a:r>
            <a:endParaRPr lang="en-US" altLang="en-US" sz="36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WHERE </a:t>
            </a:r>
            <a:r>
              <a:rPr lang="en-US" altLang="en-US" sz="3600" dirty="0" err="1" smtClean="0">
                <a:solidFill>
                  <a:srgbClr val="000000"/>
                </a:solidFill>
                <a:latin typeface="Courier Regular" pitchFamily="2" charset="0"/>
              </a:rPr>
              <a:t>d.manager_id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=</a:t>
            </a:r>
            <a:r>
              <a:rPr lang="en-US" altLang="en-US" sz="3600" dirty="0" err="1" smtClean="0">
                <a:solidFill>
                  <a:srgbClr val="000000"/>
                </a:solidFill>
                <a:latin typeface="Courier Regular" pitchFamily="2" charset="0"/>
              </a:rPr>
              <a:t>e.employee_id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;</a:t>
            </a:r>
            <a:endParaRPr lang="en-US" sz="3600" dirty="0"/>
          </a:p>
          <a:p>
            <a:pPr marL="228600" lvl="1" indent="0">
              <a:spcBef>
                <a:spcPct val="0"/>
              </a:spcBef>
              <a:buNone/>
            </a:pPr>
            <a:endParaRPr lang="en-US" altLang="en-US" sz="3600" dirty="0" smtClean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Retrieve the same using sub queries.</a:t>
            </a:r>
            <a:endParaRPr lang="en-US" altLang="en-US" sz="36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SELECT 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* FROM departments d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WHERE 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EXISTS</a:t>
            </a:r>
            <a:endParaRPr lang="en-US" altLang="en-US" sz="36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		(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SELECT * FROM employees e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		 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WHERE </a:t>
            </a:r>
            <a:r>
              <a:rPr lang="en-US" altLang="en-US" sz="3600" dirty="0" err="1" smtClean="0">
                <a:solidFill>
                  <a:srgbClr val="000000"/>
                </a:solidFill>
                <a:latin typeface="Courier Regular" pitchFamily="2" charset="0"/>
              </a:rPr>
              <a:t>e.employee_id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=</a:t>
            </a:r>
            <a:r>
              <a:rPr lang="en-US" altLang="en-US" sz="3600" dirty="0" err="1" smtClean="0">
                <a:solidFill>
                  <a:srgbClr val="000000"/>
                </a:solidFill>
                <a:latin typeface="Courier Regular" pitchFamily="2" charset="0"/>
              </a:rPr>
              <a:t>d.manager_id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);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69031" y="500802"/>
            <a:ext cx="9545006" cy="369812"/>
          </a:xfrm>
        </p:spPr>
        <p:txBody>
          <a:bodyPr/>
          <a:lstStyle/>
          <a:p>
            <a:r>
              <a:rPr lang="en-US" dirty="0"/>
              <a:t>List details of departments that has managers.</a:t>
            </a:r>
            <a:br>
              <a:rPr lang="en-US" dirty="0"/>
            </a:b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476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410347"/>
            <a:ext cx="11295784" cy="4904394"/>
          </a:xfrm>
        </p:spPr>
        <p:txBody>
          <a:bodyPr>
            <a:normAutofit/>
          </a:bodyPr>
          <a:lstStyle/>
          <a:p>
            <a:r>
              <a:rPr lang="en-US" sz="3600" dirty="0"/>
              <a:t>NOT EXISTS evaluates to TRUE if the </a:t>
            </a:r>
            <a:r>
              <a:rPr lang="en-US" sz="3600" dirty="0" err="1"/>
              <a:t>subquery</a:t>
            </a:r>
            <a:r>
              <a:rPr lang="en-US" sz="3600" dirty="0"/>
              <a:t> returns no </a:t>
            </a:r>
            <a:r>
              <a:rPr lang="en-US" sz="3600" dirty="0" smtClean="0"/>
              <a:t>rows</a:t>
            </a:r>
          </a:p>
          <a:p>
            <a:r>
              <a:rPr lang="en-US" sz="3600" dirty="0" smtClean="0"/>
              <a:t>List details of departments that do not have managers.</a:t>
            </a:r>
          </a:p>
          <a:p>
            <a:endParaRPr lang="en-US" sz="3600" dirty="0"/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SELECT * FROM departments d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WHERE 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NOT EXISTS</a:t>
            </a:r>
            <a:endParaRPr lang="en-US" altLang="en-US" sz="36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	(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SELECT * FROM employees e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 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		WHERE </a:t>
            </a:r>
            <a:r>
              <a:rPr lang="en-US" altLang="en-US" sz="3600" dirty="0" err="1" smtClean="0">
                <a:solidFill>
                  <a:srgbClr val="000000"/>
                </a:solidFill>
                <a:latin typeface="Courier Regular" pitchFamily="2" charset="0"/>
              </a:rPr>
              <a:t>e.employee_id</a:t>
            </a:r>
            <a:r>
              <a:rPr lang="en-US" altLang="en-US" sz="3600" dirty="0" smtClean="0">
                <a:solidFill>
                  <a:srgbClr val="000000"/>
                </a:solidFill>
                <a:latin typeface="Courier Regular" pitchFamily="2" charset="0"/>
              </a:rPr>
              <a:t>=</a:t>
            </a:r>
            <a:r>
              <a:rPr lang="en-US" altLang="en-US" sz="3600" dirty="0" err="1" smtClean="0">
                <a:solidFill>
                  <a:srgbClr val="000000"/>
                </a:solidFill>
                <a:latin typeface="Courier Regular" pitchFamily="2" charset="0"/>
              </a:rPr>
              <a:t>d.manager_id</a:t>
            </a:r>
            <a:r>
              <a:rPr lang="en-US" altLang="en-US" sz="3600" dirty="0">
                <a:solidFill>
                  <a:srgbClr val="000000"/>
                </a:solidFill>
                <a:latin typeface="Courier Regular" pitchFamily="2" charset="0"/>
              </a:rPr>
              <a:t>);</a:t>
            </a:r>
          </a:p>
          <a:p>
            <a:endParaRPr lang="en-US" sz="3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25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EXECUTE ALL OTHER QUERIES USING EXISTS / NOT EXISTS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051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Manipulating Data</a:t>
            </a:r>
          </a:p>
        </p:txBody>
      </p:sp>
    </p:spTree>
    <p:extLst>
      <p:ext uri="{BB962C8B-B14F-4D97-AF65-F5344CB8AC3E}">
        <p14:creationId xmlns:p14="http://schemas.microsoft.com/office/powerpoint/2010/main" val="333292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Statements for manipulating the data in the database</a:t>
            </a:r>
          </a:p>
          <a:p>
            <a:pPr lvl="1"/>
            <a:r>
              <a:rPr lang="en-US" dirty="0"/>
              <a:t>INSERT, UPDATE, DELETE, MERGE, …</a:t>
            </a:r>
          </a:p>
          <a:p>
            <a:r>
              <a:rPr lang="en-US" dirty="0"/>
              <a:t>Should use COMMIT to make the changes permanent</a:t>
            </a:r>
          </a:p>
          <a:p>
            <a:r>
              <a:rPr lang="en-US" dirty="0"/>
              <a:t>Use ROLLBACK to undo the changes</a:t>
            </a:r>
          </a:p>
          <a:p>
            <a:r>
              <a:rPr lang="en-US" dirty="0"/>
              <a:t>ROLLBACK will undo till the last commit</a:t>
            </a:r>
          </a:p>
          <a:p>
            <a:r>
              <a:rPr lang="en-US" dirty="0"/>
              <a:t>Any DDL statement executed after DML statements will implicitly COMMIT the changes</a:t>
            </a:r>
          </a:p>
          <a:p>
            <a:r>
              <a:rPr lang="en-US" dirty="0"/>
              <a:t>Hence exercise caution while using DML and DDL statements together to prevent unwanted changes getting </a:t>
            </a:r>
            <a:r>
              <a:rPr lang="en-US" dirty="0" err="1"/>
              <a:t>COMMITted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DML STATEMENT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t>46</a:t>
            </a:fld>
            <a:endParaRPr lang="en-US"/>
          </a:p>
        </p:txBody>
      </p:sp>
      <p:sp>
        <p:nvSpPr>
          <p:cNvPr id="6" name="Folded Corner 5">
            <a:extLst>
              <a:ext uri="{FF2B5EF4-FFF2-40B4-BE49-F238E27FC236}">
                <a16:creationId xmlns:a16="http://schemas.microsoft.com/office/drawing/2014/main" id="{4B683D56-847F-2D44-8E75-579450772062}"/>
              </a:ext>
            </a:extLst>
          </p:cNvPr>
          <p:cNvSpPr/>
          <p:nvPr/>
        </p:nvSpPr>
        <p:spPr>
          <a:xfrm>
            <a:off x="8672512" y="4629150"/>
            <a:ext cx="2071687" cy="1446694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These DML &amp; DDL slides are provided here for your SYNTAX references</a:t>
            </a:r>
          </a:p>
        </p:txBody>
      </p:sp>
    </p:spTree>
    <p:extLst>
      <p:ext uri="{BB962C8B-B14F-4D97-AF65-F5344CB8AC3E}">
        <p14:creationId xmlns:p14="http://schemas.microsoft.com/office/powerpoint/2010/main" val="319251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insert a new row into a table (one row at a time)</a:t>
            </a:r>
          </a:p>
          <a:p>
            <a:r>
              <a:rPr lang="en-US" dirty="0"/>
              <a:t>List of column names is optional</a:t>
            </a:r>
          </a:p>
          <a:p>
            <a:r>
              <a:rPr lang="en-US" dirty="0"/>
              <a:t>If it is omitted, values for all columns should be passed in the same order as in the table</a:t>
            </a:r>
          </a:p>
          <a:p>
            <a:r>
              <a:rPr lang="en-US" dirty="0"/>
              <a:t>To insert rows with values in specific columns, column names must be mentioned in the query</a:t>
            </a:r>
          </a:p>
          <a:p>
            <a:r>
              <a:rPr lang="en-US" dirty="0"/>
              <a:t>Values for all non-</a:t>
            </a:r>
            <a:r>
              <a:rPr lang="en-US" dirty="0" err="1"/>
              <a:t>nullable</a:t>
            </a:r>
            <a:r>
              <a:rPr lang="en-US" dirty="0"/>
              <a:t> columns must be passed in the INSERT statements</a:t>
            </a:r>
          </a:p>
          <a:p>
            <a:r>
              <a:rPr lang="en-US" dirty="0"/>
              <a:t>Syntax:</a:t>
            </a:r>
          </a:p>
          <a:p>
            <a:pPr marL="640080" lvl="2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INSERT INTO 	&lt;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table</a:t>
            </a:r>
            <a:r>
              <a:rPr lang="en-US" err="1">
                <a:latin typeface="Courier Regular" pitchFamily="2" charset="0"/>
                <a:cs typeface="Courier New" pitchFamily="49" charset="0"/>
              </a:rPr>
              <a:t>_</a:t>
            </a:r>
            <a:r>
              <a:rPr lang="en-US">
                <a:latin typeface="Courier Regular" pitchFamily="2" charset="0"/>
                <a:cs typeface="Courier New" pitchFamily="49" charset="0"/>
              </a:rPr>
              <a:t>name&gt; [(&lt;</a:t>
            </a:r>
            <a:r>
              <a:rPr lang="en-US" dirty="0" err="1">
                <a:latin typeface="Courier Regular" pitchFamily="2" charset="0"/>
                <a:cs typeface="Courier New" pitchFamily="49" charset="0"/>
              </a:rPr>
              <a:t>column_name</a:t>
            </a:r>
            <a:r>
              <a:rPr lang="en-US" dirty="0">
                <a:latin typeface="Courier Regular" pitchFamily="2" charset="0"/>
                <a:cs typeface="Courier New" pitchFamily="49" charset="0"/>
              </a:rPr>
              <a:t>/s&gt;)] </a:t>
            </a:r>
          </a:p>
          <a:p>
            <a:pPr marL="640080" lvl="2" indent="0">
              <a:buNone/>
            </a:pPr>
            <a:r>
              <a:rPr lang="en-US" dirty="0">
                <a:latin typeface="Courier Regular" pitchFamily="2" charset="0"/>
                <a:cs typeface="Courier New" pitchFamily="49" charset="0"/>
              </a:rPr>
              <a:t>VALUES 		(&lt;value 1&gt;, &lt;value 2&gt;,…);</a:t>
            </a:r>
          </a:p>
          <a:p>
            <a:pPr marL="640080" lvl="2" indent="0">
              <a:buNone/>
            </a:pP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endParaRPr lang="en-US" dirty="0"/>
          </a:p>
        </p:txBody>
      </p:sp>
      <p:sp>
        <p:nvSpPr>
          <p:cNvPr id="41986" name="Rectangle 3"/>
          <p:cNvSpPr>
            <a:spLocks noGrp="1" noChangeArrowheads="1"/>
          </p:cNvSpPr>
          <p:nvPr>
            <p:ph type="title"/>
          </p:nvPr>
        </p:nvSpPr>
        <p:spPr>
          <a:xfrm>
            <a:off x="528354" y="726594"/>
            <a:ext cx="9545006" cy="425374"/>
          </a:xfrm>
        </p:spPr>
        <p:txBody>
          <a:bodyPr lIns="92075" tIns="46038" rIns="92075" bIns="46038" anchor="b">
            <a:spAutoFit/>
          </a:bodyPr>
          <a:lstStyle/>
          <a:p>
            <a:pPr eaLnBrk="1" hangingPunct="1">
              <a:defRPr/>
            </a:pPr>
            <a:r>
              <a:rPr lang="en-US" dirty="0"/>
              <a:t>INSERT INTO STATEMENT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</a:p>
        </p:txBody>
      </p:sp>
      <p:sp>
        <p:nvSpPr>
          <p:cNvPr id="143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F86828E-7678-4F02-940F-8A56E3BF073F}" type="slidenum">
              <a:rPr lang="en-US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5940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Inserting values in all columns:</a:t>
            </a:r>
            <a:endParaRPr lang="en-US" dirty="0"/>
          </a:p>
          <a:p>
            <a:pPr marL="0" indent="0">
              <a:buNone/>
            </a:pPr>
            <a:r>
              <a:rPr lang="en-IN" sz="2200" dirty="0">
                <a:latin typeface="Courier Regular" pitchFamily="2" charset="0"/>
                <a:cs typeface="Courier New" pitchFamily="49" charset="0"/>
              </a:rPr>
              <a:t>	INSERT INTO Employees </a:t>
            </a:r>
          </a:p>
          <a:p>
            <a:pPr marL="0" indent="0">
              <a:buNone/>
            </a:pPr>
            <a:r>
              <a:rPr lang="en-IN" sz="2200" dirty="0">
                <a:latin typeface="Courier Regular" pitchFamily="2" charset="0"/>
                <a:cs typeface="Courier New" pitchFamily="49" charset="0"/>
              </a:rPr>
              <a:t>	VALUES(301, 'Suma', 'Sinha','</a:t>
            </a:r>
            <a:r>
              <a:rPr lang="en-IN" sz="2200" dirty="0" err="1">
                <a:latin typeface="Courier Regular" pitchFamily="2" charset="0"/>
                <a:cs typeface="Courier New" pitchFamily="49" charset="0"/>
              </a:rPr>
              <a:t>ssinha</a:t>
            </a:r>
            <a:r>
              <a:rPr lang="en-IN" sz="2200" dirty="0">
                <a:latin typeface="Courier Regular" pitchFamily="2" charset="0"/>
                <a:cs typeface="Courier New" pitchFamily="49" charset="0"/>
              </a:rPr>
              <a:t>', '515.124.4579',</a:t>
            </a:r>
          </a:p>
          <a:p>
            <a:pPr marL="0" indent="0">
              <a:buNone/>
            </a:pPr>
            <a:r>
              <a:rPr lang="en-IN" sz="2200" dirty="0">
                <a:latin typeface="Courier Regular" pitchFamily="2" charset="0"/>
                <a:cs typeface="Courier New" pitchFamily="49" charset="0"/>
              </a:rPr>
              <a:t>	SYSDATE, 'AC_MGR', 12500, NULL, 101, 110);</a:t>
            </a:r>
          </a:p>
          <a:p>
            <a:pPr marL="640080" lvl="2" indent="0">
              <a:buNone/>
            </a:pPr>
            <a:endParaRPr lang="en-IN" sz="1900" dirty="0">
              <a:latin typeface="Courier Regular" pitchFamily="2" charset="0"/>
              <a:cs typeface="Courier New" pitchFamily="49" charset="0"/>
            </a:endParaRPr>
          </a:p>
          <a:p>
            <a:r>
              <a:rPr lang="en-US" sz="2400" dirty="0"/>
              <a:t>Inserting specific columns:</a:t>
            </a:r>
            <a:endParaRPr lang="en-US" sz="1700" dirty="0">
              <a:latin typeface="Courier Regular" pitchFamily="2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IN" sz="2200" dirty="0">
                <a:latin typeface="Courier Regular" pitchFamily="2" charset="0"/>
                <a:cs typeface="Courier New" pitchFamily="49" charset="0"/>
              </a:rPr>
              <a:t>	INSERT INTO Locations (</a:t>
            </a:r>
            <a:r>
              <a:rPr lang="en-IN" sz="2200" dirty="0" err="1">
                <a:latin typeface="Courier Regular" pitchFamily="2" charset="0"/>
                <a:cs typeface="Courier New" pitchFamily="49" charset="0"/>
              </a:rPr>
              <a:t>location_id</a:t>
            </a:r>
            <a:r>
              <a:rPr lang="en-IN" sz="2200" dirty="0">
                <a:latin typeface="Courier Regular" pitchFamily="2" charset="0"/>
                <a:cs typeface="Courier New" pitchFamily="49" charset="0"/>
              </a:rPr>
              <a:t>, city, </a:t>
            </a:r>
            <a:r>
              <a:rPr lang="en-IN" sz="2200" dirty="0" err="1">
                <a:latin typeface="Courier Regular" pitchFamily="2" charset="0"/>
                <a:cs typeface="Courier New" pitchFamily="49" charset="0"/>
              </a:rPr>
              <a:t>country_id</a:t>
            </a:r>
            <a:r>
              <a:rPr lang="en-IN" sz="2200" dirty="0">
                <a:latin typeface="Courier Regular" pitchFamily="2" charset="0"/>
                <a:cs typeface="Courier New" pitchFamily="49" charset="0"/>
              </a:rPr>
              <a:t>)</a:t>
            </a:r>
          </a:p>
          <a:p>
            <a:pPr marL="0" indent="0">
              <a:buNone/>
            </a:pPr>
            <a:r>
              <a:rPr lang="en-IN" sz="2200" dirty="0">
                <a:latin typeface="Courier Regular" pitchFamily="2" charset="0"/>
                <a:cs typeface="Courier New" pitchFamily="49" charset="0"/>
              </a:rPr>
              <a:t>	VALUES(3300, 'Bengaluru', 'IN');</a:t>
            </a:r>
          </a:p>
          <a:p>
            <a:pPr marL="0" indent="0">
              <a:buNone/>
            </a:pPr>
            <a:endParaRPr lang="en-US" sz="1700" dirty="0">
              <a:latin typeface="Courier Regular" pitchFamily="2" charset="0"/>
              <a:cs typeface="Courier New" pitchFamily="49" charset="0"/>
            </a:endParaRPr>
          </a:p>
          <a:p>
            <a:r>
              <a:rPr lang="en-US" sz="2200" dirty="0"/>
              <a:t>NULL will be inserted to rest of the columns in the last case</a:t>
            </a:r>
          </a:p>
          <a:p>
            <a:r>
              <a:rPr lang="en-US" sz="2200" dirty="0"/>
              <a:t>Note that all non-nullable columns should be specified in the column list</a:t>
            </a:r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Example: INSERT INTO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</a:p>
        </p:txBody>
      </p:sp>
      <p:sp>
        <p:nvSpPr>
          <p:cNvPr id="74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19F1C0-D5D4-4010-8926-37CF04F92CF0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99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Inserting using subquery:</a:t>
            </a:r>
            <a:endParaRPr lang="en-US" sz="1700" dirty="0">
              <a:latin typeface="Courier Regular" pitchFamily="2" charset="0"/>
              <a:cs typeface="Courier New" pitchFamily="49" charset="0"/>
            </a:endParaRPr>
          </a:p>
          <a:p>
            <a:pPr marL="228600" lvl="1" indent="0">
              <a:buNone/>
            </a:pPr>
            <a:r>
              <a:rPr lang="en-US" sz="1700" dirty="0">
                <a:latin typeface="Courier Regular" pitchFamily="2" charset="0"/>
                <a:cs typeface="Courier New" pitchFamily="49" charset="0"/>
              </a:rPr>
              <a:t>	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INSERT INTO Departments (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department_id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, </a:t>
            </a:r>
            <a:r>
              <a:rPr lang="en-IN" sz="2000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)</a:t>
            </a:r>
          </a:p>
          <a:p>
            <a:pPr marL="22860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	VALUES ((</a:t>
            </a:r>
            <a:r>
              <a:rPr lang="en-IN" sz="2000" dirty="0">
                <a:solidFill>
                  <a:srgbClr val="7030A0"/>
                </a:solidFill>
                <a:latin typeface="Courier Regular" pitchFamily="2" charset="0"/>
                <a:cs typeface="Courier New" pitchFamily="49" charset="0"/>
              </a:rPr>
              <a:t>SELECT MAX(</a:t>
            </a:r>
            <a:r>
              <a:rPr lang="en-IN" sz="2000" dirty="0" err="1">
                <a:solidFill>
                  <a:srgbClr val="7030A0"/>
                </a:solidFill>
                <a:latin typeface="Courier Regular" pitchFamily="2" charset="0"/>
                <a:cs typeface="Courier New" pitchFamily="49" charset="0"/>
              </a:rPr>
              <a:t>department_id</a:t>
            </a:r>
            <a:r>
              <a:rPr lang="en-IN" sz="2000" dirty="0">
                <a:solidFill>
                  <a:srgbClr val="7030A0"/>
                </a:solidFill>
                <a:latin typeface="Courier Regular" pitchFamily="2" charset="0"/>
                <a:cs typeface="Courier New" pitchFamily="49" charset="0"/>
              </a:rPr>
              <a:t>)+10 FROM Departments</a:t>
            </a:r>
            <a:r>
              <a:rPr lang="en-IN" sz="2000" dirty="0">
                <a:latin typeface="Courier Regular" pitchFamily="2" charset="0"/>
                <a:cs typeface="Courier New" pitchFamily="49" charset="0"/>
              </a:rPr>
              <a:t>),</a:t>
            </a:r>
          </a:p>
          <a:p>
            <a:pPr marL="228600" lvl="1" indent="0">
              <a:buNone/>
            </a:pPr>
            <a:r>
              <a:rPr lang="en-IN" sz="2000" dirty="0">
                <a:latin typeface="Courier Regular" pitchFamily="2" charset="0"/>
                <a:cs typeface="Courier New" pitchFamily="49" charset="0"/>
              </a:rPr>
              <a:t>	'Training');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sz="2400" dirty="0"/>
              <a:t>Inserting using  SELECT:</a:t>
            </a:r>
          </a:p>
          <a:p>
            <a:pPr marL="0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	INSERT INTO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Temp_Emp</a:t>
            </a:r>
            <a:endParaRPr lang="en-IN" sz="2100" dirty="0">
              <a:latin typeface="Courier Regular" pitchFamily="2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IN" sz="2100" dirty="0">
                <a:latin typeface="Courier Regular" pitchFamily="2" charset="0"/>
                <a:cs typeface="Courier New" pitchFamily="49" charset="0"/>
              </a:rPr>
              <a:t>	SELECT * FROM Employees WHERE </a:t>
            </a:r>
            <a:r>
              <a:rPr lang="en-IN" sz="2100" dirty="0" err="1">
                <a:latin typeface="Courier Regular" pitchFamily="2" charset="0"/>
                <a:cs typeface="Courier New" pitchFamily="49" charset="0"/>
              </a:rPr>
              <a:t>department_id</a:t>
            </a:r>
            <a:r>
              <a:rPr lang="en-IN" sz="2100" dirty="0">
                <a:latin typeface="Courier Regular" pitchFamily="2" charset="0"/>
                <a:cs typeface="Courier New" pitchFamily="49" charset="0"/>
              </a:rPr>
              <a:t> = 50;</a:t>
            </a:r>
          </a:p>
          <a:p>
            <a:endParaRPr lang="en-US" dirty="0"/>
          </a:p>
          <a:p>
            <a:r>
              <a:rPr lang="en-US" dirty="0" err="1"/>
              <a:t>Temp_Emp</a:t>
            </a:r>
            <a:r>
              <a:rPr lang="en-US" dirty="0"/>
              <a:t> should have the same structure as Employees table</a:t>
            </a:r>
          </a:p>
          <a:p>
            <a:endParaRPr lang="en-IN" dirty="0"/>
          </a:p>
        </p:txBody>
      </p:sp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Example: INSERT INTO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</a:p>
        </p:txBody>
      </p:sp>
      <p:sp>
        <p:nvSpPr>
          <p:cNvPr id="74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E19F1C0-D5D4-4010-8926-37CF04F92CF0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58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AVG([ DISTINCT | ALL ] expr) [ OVER(</a:t>
            </a:r>
            <a:r>
              <a:rPr lang="en-US" sz="2800" dirty="0" err="1"/>
              <a:t>analytic_clause</a:t>
            </a:r>
            <a:r>
              <a:rPr lang="en-US" sz="2800" dirty="0"/>
              <a:t>) </a:t>
            </a:r>
            <a:r>
              <a:rPr lang="en-US" sz="2800" dirty="0" smtClean="0"/>
              <a:t>]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Using an empty OVER clause turns the AVG function into an analytic function. </a:t>
            </a:r>
            <a:endParaRPr lang="en-US" sz="2800" b="1" dirty="0" smtClean="0">
              <a:solidFill>
                <a:srgbClr val="FF0000"/>
              </a:solidFill>
            </a:endParaRPr>
          </a:p>
          <a:p>
            <a:r>
              <a:rPr lang="en-US" sz="2800" dirty="0" smtClean="0"/>
              <a:t>The </a:t>
            </a:r>
            <a:r>
              <a:rPr lang="en-US" sz="2800" dirty="0"/>
              <a:t>lack of a partitioning clause means the whole result set is treated as a single partition, so we get the mean salary for all employees, as well as all the original data</a:t>
            </a:r>
            <a:r>
              <a:rPr lang="en-US" sz="2800" dirty="0" smtClean="0"/>
              <a:t>.</a:t>
            </a:r>
          </a:p>
          <a:p>
            <a:endParaRPr lang="en-US" sz="2800" dirty="0" smtClean="0"/>
          </a:p>
          <a:p>
            <a:r>
              <a:rPr lang="en-US" sz="2800" dirty="0" smtClean="0"/>
              <a:t>SELECT </a:t>
            </a:r>
            <a:r>
              <a:rPr lang="en-US" sz="2800" dirty="0" err="1"/>
              <a:t>empno</a:t>
            </a:r>
            <a:r>
              <a:rPr lang="en-US" sz="2800" dirty="0"/>
              <a:t>, </a:t>
            </a:r>
            <a:r>
              <a:rPr lang="en-US" sz="2800" dirty="0" err="1"/>
              <a:t>ename</a:t>
            </a:r>
            <a:r>
              <a:rPr lang="en-US" sz="2800" dirty="0"/>
              <a:t>, </a:t>
            </a:r>
            <a:r>
              <a:rPr lang="en-US" sz="2800" dirty="0" err="1"/>
              <a:t>deptno</a:t>
            </a:r>
            <a:r>
              <a:rPr lang="en-US" sz="2800" dirty="0"/>
              <a:t>, </a:t>
            </a:r>
            <a:r>
              <a:rPr lang="en-US" sz="2800" dirty="0" err="1"/>
              <a:t>sal</a:t>
            </a:r>
            <a:r>
              <a:rPr lang="en-US" sz="2800" dirty="0"/>
              <a:t>, 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	 </a:t>
            </a:r>
            <a:r>
              <a:rPr lang="en-US" sz="2800" dirty="0" smtClean="0"/>
              <a:t>       AVG(</a:t>
            </a:r>
            <a:r>
              <a:rPr lang="en-US" sz="2800" dirty="0" err="1" smtClean="0"/>
              <a:t>sal</a:t>
            </a:r>
            <a:r>
              <a:rPr lang="en-US" sz="2800" dirty="0"/>
              <a:t>) </a:t>
            </a:r>
            <a:r>
              <a:rPr lang="en-US" sz="2800" b="1" dirty="0"/>
              <a:t>OVER</a:t>
            </a:r>
            <a:r>
              <a:rPr lang="en-US" sz="2800" dirty="0"/>
              <a:t> () AS </a:t>
            </a:r>
            <a:r>
              <a:rPr lang="en-US" sz="2800" dirty="0" err="1"/>
              <a:t>mean_sal</a:t>
            </a:r>
            <a:r>
              <a:rPr lang="en-US" sz="2800" dirty="0"/>
              <a:t> 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	 </a:t>
            </a:r>
            <a:r>
              <a:rPr lang="en-US" sz="2800" dirty="0" smtClean="0"/>
              <a:t>       FROM </a:t>
            </a:r>
            <a:r>
              <a:rPr lang="en-US" sz="2800" dirty="0" err="1"/>
              <a:t>emp</a:t>
            </a:r>
            <a:r>
              <a:rPr lang="en-US" sz="2800" dirty="0"/>
              <a:t> 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 </a:t>
            </a:r>
            <a:r>
              <a:rPr lang="en-US" sz="2800" dirty="0" smtClean="0"/>
              <a:t>                    ORDER </a:t>
            </a:r>
            <a:r>
              <a:rPr lang="en-US" sz="2800" dirty="0"/>
              <a:t>BY </a:t>
            </a:r>
            <a:r>
              <a:rPr lang="en-US" sz="2800" dirty="0" err="1"/>
              <a:t>deptno</a:t>
            </a:r>
            <a:r>
              <a:rPr lang="en-US" sz="2800" dirty="0"/>
              <a:t>; 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AVG (Mean) Analytic Function</a:t>
            </a:r>
            <a:r>
              <a:rPr lang="en-US" b="0" dirty="0"/>
              <a:t/>
            </a:r>
            <a:br>
              <a:rPr lang="en-US" b="0" dirty="0"/>
            </a:b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08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Updates columns of a table as per the condition specified</a:t>
            </a:r>
          </a:p>
          <a:p>
            <a:r>
              <a:rPr lang="en-US" dirty="0"/>
              <a:t>Syntax:</a:t>
            </a:r>
          </a:p>
          <a:p>
            <a:pPr marL="914400" lvl="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UPDATE &lt;table name&gt; </a:t>
            </a:r>
          </a:p>
          <a:p>
            <a:pPr marL="914400" lvl="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SET    &lt;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column_name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&gt; = &lt;value&gt; [, &lt;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column_name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&gt; = &lt;value&gt;, …]</a:t>
            </a:r>
          </a:p>
          <a:p>
            <a:pPr marL="914400" lvl="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[WHERE condition(s)];</a:t>
            </a:r>
          </a:p>
          <a:p>
            <a:pPr lvl="2"/>
            <a:endParaRPr lang="en-US" dirty="0"/>
          </a:p>
          <a:p>
            <a:r>
              <a:rPr lang="en-US" dirty="0"/>
              <a:t>Updating All Rows:</a:t>
            </a:r>
            <a:endParaRPr lang="en-IN" dirty="0"/>
          </a:p>
          <a:p>
            <a:pPr marL="914400" lvl="2" indent="0">
              <a:buNone/>
            </a:pPr>
            <a:r>
              <a:rPr lang="en-IN" dirty="0">
                <a:latin typeface="Courier Regular" pitchFamily="2" charset="0"/>
                <a:cs typeface="Courier New" panose="02070309020205020404" pitchFamily="49" charset="0"/>
              </a:rPr>
              <a:t>UPDATE Employees</a:t>
            </a:r>
          </a:p>
          <a:p>
            <a:pPr marL="914400" lvl="2" indent="0">
              <a:buNone/>
            </a:pPr>
            <a:r>
              <a:rPr lang="en-IN" dirty="0">
                <a:latin typeface="Courier Regular" pitchFamily="2" charset="0"/>
                <a:cs typeface="Courier New" panose="02070309020205020404" pitchFamily="49" charset="0"/>
              </a:rPr>
              <a:t>SET    </a:t>
            </a:r>
            <a:r>
              <a:rPr lang="en-IN" dirty="0" err="1">
                <a:latin typeface="Courier Regular" pitchFamily="2" charset="0"/>
                <a:cs typeface="Courier New" panose="02070309020205020404" pitchFamily="49" charset="0"/>
              </a:rPr>
              <a:t>commission_pct</a:t>
            </a:r>
            <a:r>
              <a:rPr lang="en-IN" dirty="0">
                <a:latin typeface="Courier Regular" pitchFamily="2" charset="0"/>
                <a:cs typeface="Courier New" panose="02070309020205020404" pitchFamily="49" charset="0"/>
              </a:rPr>
              <a:t> = NULL;</a:t>
            </a:r>
          </a:p>
          <a:p>
            <a:pPr lvl="2"/>
            <a:endParaRPr lang="en-US" dirty="0"/>
          </a:p>
          <a:p>
            <a:r>
              <a:rPr lang="en-US" dirty="0"/>
              <a:t>Updating Specific rows:</a:t>
            </a:r>
            <a:endParaRPr lang="en-IN" dirty="0"/>
          </a:p>
          <a:p>
            <a:pPr marL="914400" lvl="2" indent="0">
              <a:buNone/>
            </a:pPr>
            <a:r>
              <a:rPr lang="en-IN" dirty="0">
                <a:latin typeface="Courier Regular" pitchFamily="2" charset="0"/>
                <a:cs typeface="Courier New" panose="02070309020205020404" pitchFamily="49" charset="0"/>
              </a:rPr>
              <a:t>UPDATE Departments</a:t>
            </a:r>
          </a:p>
          <a:p>
            <a:pPr marL="914400" lvl="2" indent="0">
              <a:buNone/>
            </a:pPr>
            <a:r>
              <a:rPr lang="en-IN" dirty="0">
                <a:latin typeface="Courier Regular" pitchFamily="2" charset="0"/>
                <a:cs typeface="Courier New" panose="02070309020205020404" pitchFamily="49" charset="0"/>
              </a:rPr>
              <a:t>SET    </a:t>
            </a:r>
            <a:r>
              <a:rPr lang="en-IN" dirty="0" err="1">
                <a:latin typeface="Courier Regular" pitchFamily="2" charset="0"/>
                <a:cs typeface="Courier New" panose="02070309020205020404" pitchFamily="49" charset="0"/>
              </a:rPr>
              <a:t>manager_id</a:t>
            </a:r>
            <a:r>
              <a:rPr lang="en-IN" dirty="0">
                <a:latin typeface="Courier Regular" pitchFamily="2" charset="0"/>
                <a:cs typeface="Courier New" panose="02070309020205020404" pitchFamily="49" charset="0"/>
              </a:rPr>
              <a:t> = 150</a:t>
            </a:r>
          </a:p>
          <a:p>
            <a:pPr marL="914400" lvl="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WHERE 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department_id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IS NULL</a:t>
            </a:r>
          </a:p>
          <a:p>
            <a:pPr marL="914400" lvl="2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AND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location_id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&lt;&gt; 1700;</a:t>
            </a:r>
          </a:p>
        </p:txBody>
      </p:sp>
      <p:sp>
        <p:nvSpPr>
          <p:cNvPr id="4608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STATEMENT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079D6A2-3E24-4D83-93FC-A7AA5CC80A85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179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Updating Multiple Columns</a:t>
            </a:r>
            <a:endParaRPr lang="en-US" sz="1600" dirty="0"/>
          </a:p>
          <a:p>
            <a:pPr marL="640080" lvl="2" indent="0">
              <a:buNone/>
            </a:pPr>
            <a:r>
              <a:rPr lang="en-IN" sz="1800" dirty="0">
                <a:latin typeface="Courier Regular" pitchFamily="2" charset="0"/>
                <a:cs typeface="Courier New" pitchFamily="49" charset="0"/>
              </a:rPr>
              <a:t>UPDATE Locations</a:t>
            </a:r>
          </a:p>
          <a:p>
            <a:pPr marL="640080" lvl="2" indent="0">
              <a:buNone/>
            </a:pPr>
            <a:r>
              <a:rPr lang="en-IN" sz="1800" dirty="0">
                <a:latin typeface="Courier Regular" pitchFamily="2" charset="0"/>
                <a:cs typeface="Courier New" pitchFamily="49" charset="0"/>
              </a:rPr>
              <a:t>SET </a:t>
            </a:r>
            <a:r>
              <a:rPr lang="en-IN" sz="1800" dirty="0" err="1">
                <a:latin typeface="Courier Regular" pitchFamily="2" charset="0"/>
                <a:cs typeface="Courier New" pitchFamily="49" charset="0"/>
              </a:rPr>
              <a:t>street_address</a:t>
            </a:r>
            <a:r>
              <a:rPr lang="en-IN" sz="1800" dirty="0">
                <a:latin typeface="Courier Regular" pitchFamily="2" charset="0"/>
                <a:cs typeface="Courier New" pitchFamily="49" charset="0"/>
              </a:rPr>
              <a:t> = '#24, 4th Main, 7th Sector',</a:t>
            </a:r>
          </a:p>
          <a:p>
            <a:pPr marL="640080" lvl="2" indent="0">
              <a:buNone/>
            </a:pPr>
            <a:r>
              <a:rPr lang="en-IN" sz="1800" dirty="0" err="1">
                <a:latin typeface="Courier Regular" pitchFamily="2" charset="0"/>
                <a:cs typeface="Courier New" pitchFamily="49" charset="0"/>
              </a:rPr>
              <a:t>postal_code</a:t>
            </a:r>
            <a:r>
              <a:rPr lang="en-IN" sz="1800" dirty="0">
                <a:latin typeface="Courier Regular" pitchFamily="2" charset="0"/>
                <a:cs typeface="Courier New" pitchFamily="49" charset="0"/>
              </a:rPr>
              <a:t> = '570 100',</a:t>
            </a:r>
          </a:p>
          <a:p>
            <a:pPr marL="640080" lvl="2" indent="0">
              <a:buNone/>
            </a:pPr>
            <a:r>
              <a:rPr lang="en-IN" sz="1800" dirty="0" err="1">
                <a:latin typeface="Courier Regular" pitchFamily="2" charset="0"/>
                <a:cs typeface="Courier New" pitchFamily="49" charset="0"/>
              </a:rPr>
              <a:t>state_province</a:t>
            </a:r>
            <a:r>
              <a:rPr lang="en-IN" sz="1800" dirty="0">
                <a:latin typeface="Courier Regular" pitchFamily="2" charset="0"/>
                <a:cs typeface="Courier New" pitchFamily="49" charset="0"/>
              </a:rPr>
              <a:t> = 'KA'</a:t>
            </a:r>
          </a:p>
          <a:p>
            <a:pPr marL="640080" lvl="2" indent="0">
              <a:buNone/>
            </a:pPr>
            <a:r>
              <a:rPr lang="en-IN" sz="1800" dirty="0">
                <a:latin typeface="Courier Regular" pitchFamily="2" charset="0"/>
                <a:cs typeface="Courier New" pitchFamily="49" charset="0"/>
              </a:rPr>
              <a:t>WHERE  city = 'Bengaluru';</a:t>
            </a:r>
            <a:endParaRPr lang="en-US" sz="1800" dirty="0">
              <a:latin typeface="Courier Regular" pitchFamily="2" charset="0"/>
              <a:cs typeface="Courier New" pitchFamily="49" charset="0"/>
            </a:endParaRPr>
          </a:p>
          <a:p>
            <a:endParaRPr lang="en-US" dirty="0"/>
          </a:p>
          <a:p>
            <a:r>
              <a:rPr lang="en-US" dirty="0"/>
              <a:t>Updating using subqueries (needed to access other tables):</a:t>
            </a:r>
            <a:endParaRPr lang="en-US" sz="1600" dirty="0"/>
          </a:p>
          <a:p>
            <a:pPr marL="640080" lvl="2" indent="0">
              <a:buNone/>
            </a:pPr>
            <a:r>
              <a:rPr lang="en-IN" sz="1800" dirty="0">
                <a:latin typeface="Courier Regular" pitchFamily="2" charset="0"/>
                <a:cs typeface="Courier New" pitchFamily="49" charset="0"/>
              </a:rPr>
              <a:t>UPDATE Departments</a:t>
            </a:r>
          </a:p>
          <a:p>
            <a:pPr marL="640080" lvl="2" indent="0">
              <a:buNone/>
            </a:pPr>
            <a:r>
              <a:rPr lang="en-IN" sz="1800" dirty="0">
                <a:latin typeface="Courier Regular" pitchFamily="2" charset="0"/>
                <a:cs typeface="Courier New" pitchFamily="49" charset="0"/>
              </a:rPr>
              <a:t>SET </a:t>
            </a:r>
            <a:r>
              <a:rPr lang="en-IN" sz="1800" dirty="0" err="1">
                <a:latin typeface="Courier Regular" pitchFamily="2" charset="0"/>
                <a:cs typeface="Courier New" pitchFamily="49" charset="0"/>
              </a:rPr>
              <a:t>manager_id</a:t>
            </a:r>
            <a:r>
              <a:rPr lang="en-IN" sz="1800" dirty="0">
                <a:latin typeface="Courier Regular" pitchFamily="2" charset="0"/>
                <a:cs typeface="Courier New" pitchFamily="49" charset="0"/>
              </a:rPr>
              <a:t> = (SELECT </a:t>
            </a:r>
            <a:r>
              <a:rPr lang="en-IN" sz="1800" dirty="0" err="1">
                <a:latin typeface="Courier Regular" pitchFamily="2" charset="0"/>
                <a:cs typeface="Courier New" pitchFamily="49" charset="0"/>
              </a:rPr>
              <a:t>employee_id</a:t>
            </a:r>
            <a:r>
              <a:rPr lang="en-IN" sz="1800" dirty="0">
                <a:latin typeface="Courier Regular" pitchFamily="2" charset="0"/>
                <a:cs typeface="Courier New" pitchFamily="49" charset="0"/>
              </a:rPr>
              <a:t> FROM Employees</a:t>
            </a:r>
          </a:p>
          <a:p>
            <a:pPr marL="640080" lvl="2" indent="0">
              <a:buNone/>
            </a:pPr>
            <a:r>
              <a:rPr lang="en-IN" sz="1800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IN" sz="1800" dirty="0" err="1">
                <a:latin typeface="Courier Regular" pitchFamily="2" charset="0"/>
                <a:cs typeface="Courier New" pitchFamily="49" charset="0"/>
              </a:rPr>
              <a:t>job_id</a:t>
            </a:r>
            <a:r>
              <a:rPr lang="en-IN" sz="1800" dirty="0">
                <a:latin typeface="Courier Regular" pitchFamily="2" charset="0"/>
                <a:cs typeface="Courier New" pitchFamily="49" charset="0"/>
              </a:rPr>
              <a:t> = 'ST_MAN' AND </a:t>
            </a:r>
            <a:r>
              <a:rPr lang="en-IN" sz="1800" dirty="0" err="1">
                <a:latin typeface="Courier Regular" pitchFamily="2" charset="0"/>
                <a:cs typeface="Courier New" pitchFamily="49" charset="0"/>
              </a:rPr>
              <a:t>hire_date</a:t>
            </a:r>
            <a:r>
              <a:rPr lang="en-IN" sz="1800" dirty="0">
                <a:latin typeface="Courier Regular" pitchFamily="2" charset="0"/>
                <a:cs typeface="Courier New" pitchFamily="49" charset="0"/>
              </a:rPr>
              <a:t> = '01-MAY-95')</a:t>
            </a:r>
          </a:p>
          <a:p>
            <a:pPr marL="640080" lvl="2" indent="0">
              <a:buNone/>
            </a:pPr>
            <a:r>
              <a:rPr lang="en-IN" sz="1800" dirty="0">
                <a:latin typeface="Courier Regular" pitchFamily="2" charset="0"/>
                <a:cs typeface="Courier New" pitchFamily="49" charset="0"/>
              </a:rPr>
              <a:t>WHERE </a:t>
            </a:r>
            <a:r>
              <a:rPr lang="en-IN" sz="1800" dirty="0" err="1">
                <a:latin typeface="Courier Regular" pitchFamily="2" charset="0"/>
                <a:cs typeface="Courier New" pitchFamily="49" charset="0"/>
              </a:rPr>
              <a:t>manager_id</a:t>
            </a:r>
            <a:r>
              <a:rPr lang="en-IN" sz="1800" dirty="0">
                <a:latin typeface="Courier Regular" pitchFamily="2" charset="0"/>
                <a:cs typeface="Courier New" pitchFamily="49" charset="0"/>
              </a:rPr>
              <a:t> IS NULL</a:t>
            </a:r>
          </a:p>
          <a:p>
            <a:pPr marL="640080" lvl="2" indent="0">
              <a:buNone/>
            </a:pPr>
            <a:r>
              <a:rPr lang="en-IN" sz="1800" dirty="0">
                <a:latin typeface="Courier Regular" pitchFamily="2" charset="0"/>
                <a:cs typeface="Courier New" pitchFamily="49" charset="0"/>
              </a:rPr>
              <a:t>AND </a:t>
            </a:r>
            <a:r>
              <a:rPr lang="en-IN" sz="1800" dirty="0" err="1">
                <a:latin typeface="Courier Regular" pitchFamily="2" charset="0"/>
                <a:cs typeface="Courier New" pitchFamily="49" charset="0"/>
              </a:rPr>
              <a:t>department_name</a:t>
            </a:r>
            <a:r>
              <a:rPr lang="en-IN" sz="1800" dirty="0">
                <a:latin typeface="Courier Regular" pitchFamily="2" charset="0"/>
                <a:cs typeface="Courier New" pitchFamily="49" charset="0"/>
              </a:rPr>
              <a:t> LIKE 'IT%';</a:t>
            </a:r>
          </a:p>
          <a:p>
            <a:pPr marL="297180" indent="-342900"/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pPr marL="640080" lvl="2" indent="0">
              <a:buNone/>
            </a:pPr>
            <a:endParaRPr lang="en-US" dirty="0">
              <a:latin typeface="Courier Regular" pitchFamily="2" charset="0"/>
              <a:cs typeface="Courier New" pitchFamily="49" charset="0"/>
            </a:endParaRPr>
          </a:p>
          <a:p>
            <a:endParaRPr lang="en-US" dirty="0"/>
          </a:p>
        </p:txBody>
      </p:sp>
      <p:sp>
        <p:nvSpPr>
          <p:cNvPr id="46084" name="Rectangle 4"/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dirty="0"/>
              <a:t>UPDATE STATEMENT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079D6A2-3E24-4D83-93FC-A7AA5CC80A85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6784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6" name="Rectangle 5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To delete rows from a table as per the condition specified</a:t>
            </a:r>
          </a:p>
          <a:p>
            <a:r>
              <a:rPr lang="en-US" dirty="0"/>
              <a:t>DELETE  command can delete only row(s) and not column(s) from a table</a:t>
            </a:r>
          </a:p>
          <a:p>
            <a:r>
              <a:rPr lang="en-US" dirty="0"/>
              <a:t>Syntax:</a:t>
            </a:r>
          </a:p>
          <a:p>
            <a:pPr marL="457200" lvl="1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DELETE FROM &lt;table name&gt; </a:t>
            </a:r>
          </a:p>
          <a:p>
            <a:pPr marL="457200" lvl="1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[WHERE &lt;condition&gt;];</a:t>
            </a:r>
          </a:p>
          <a:p>
            <a:pPr lvl="2"/>
            <a:endParaRPr lang="en-US" dirty="0"/>
          </a:p>
          <a:p>
            <a:r>
              <a:rPr lang="en-US" dirty="0"/>
              <a:t>Deleting All Rows</a:t>
            </a:r>
          </a:p>
          <a:p>
            <a:pPr marL="457200" lvl="1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DELETE FROM Jobs;</a:t>
            </a:r>
          </a:p>
          <a:p>
            <a:endParaRPr lang="en-US" dirty="0"/>
          </a:p>
          <a:p>
            <a:r>
              <a:rPr lang="en-US" dirty="0"/>
              <a:t>Important note: Parent record will not get deleted if it has child records i.e. if there are employees in a given </a:t>
            </a:r>
            <a:r>
              <a:rPr lang="en-US" dirty="0" err="1"/>
              <a:t>job_id</a:t>
            </a:r>
            <a:r>
              <a:rPr lang="en-US" dirty="0"/>
              <a:t>, then that </a:t>
            </a:r>
            <a:r>
              <a:rPr lang="en-US" dirty="0" err="1"/>
              <a:t>job_id</a:t>
            </a:r>
            <a:r>
              <a:rPr lang="en-US" dirty="0"/>
              <a:t> row can not be deleted unless all its child records are deleted</a:t>
            </a:r>
          </a:p>
          <a:p>
            <a:endParaRPr lang="en-US" dirty="0"/>
          </a:p>
        </p:txBody>
      </p:sp>
      <p:sp>
        <p:nvSpPr>
          <p:cNvPr id="4403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FROM STATEMENT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5956DE-E239-4690-B5C7-F1642B39E148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370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6" name="Rectangle 5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Deleting Specific Rows:</a:t>
            </a:r>
          </a:p>
          <a:p>
            <a:pPr marL="502920" lvl="1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DELETE FROM Employees</a:t>
            </a:r>
          </a:p>
          <a:p>
            <a:pPr marL="502920" lvl="1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WHERE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employee_id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= 199;</a:t>
            </a:r>
          </a:p>
          <a:p>
            <a:pPr lvl="2"/>
            <a:endParaRPr lang="en-US" dirty="0"/>
          </a:p>
          <a:p>
            <a:r>
              <a:rPr lang="en-US" dirty="0"/>
              <a:t>Deleting rows based on conditions that are based on other tables</a:t>
            </a:r>
          </a:p>
          <a:p>
            <a:r>
              <a:rPr lang="en-US" dirty="0"/>
              <a:t>Deleting departments where there are no employees working:</a:t>
            </a:r>
          </a:p>
          <a:p>
            <a:pPr marL="502920" lvl="1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DELETE FROM Departments d</a:t>
            </a:r>
          </a:p>
          <a:p>
            <a:pPr marL="502920" lvl="1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WHERE NOT EXISTS</a:t>
            </a:r>
          </a:p>
          <a:p>
            <a:pPr marL="502920" lvl="1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(SELECT 1 FROM Employees e</a:t>
            </a:r>
          </a:p>
          <a:p>
            <a:pPr marL="502920" lvl="1" indent="0">
              <a:buNone/>
            </a:pP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WHERE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e.department_id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Regular" pitchFamily="2" charset="0"/>
                <a:cs typeface="Courier New" panose="02070309020205020404" pitchFamily="49" charset="0"/>
              </a:rPr>
              <a:t>d.department_id</a:t>
            </a:r>
            <a:r>
              <a:rPr lang="en-US" dirty="0">
                <a:latin typeface="Courier Regular" pitchFamily="2" charset="0"/>
                <a:cs typeface="Courier New" panose="02070309020205020404" pitchFamily="49" charset="0"/>
              </a:rPr>
              <a:t>);</a:t>
            </a:r>
          </a:p>
          <a:p>
            <a:r>
              <a:rPr lang="en-US" dirty="0"/>
              <a:t>Note: Since the EXISTS clause subquery checks for existence of a row in the subquery, it doesn't matter which column gets selected in the subquery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403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FROM STATEMENT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05956DE-E239-4690-B5C7-F1642B39E148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4814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/>
              <a:t>COMMIT statement makes the changes made by the DML statements, permanent</a:t>
            </a:r>
          </a:p>
          <a:p>
            <a:r>
              <a:rPr lang="en-US"/>
              <a:t>A ROLLBACK will rollback or undo all the changes (but not after COMMIT)</a:t>
            </a:r>
          </a:p>
          <a:p>
            <a:r>
              <a:rPr lang="en-US"/>
              <a:t>ROLLBACK to &lt;savepoint&gt; will undo the changes till the save point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NOTE: DML STATEMENTS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4294967295"/>
          </p:nvPr>
        </p:nvSpPr>
        <p:spPr>
          <a:xfrm>
            <a:off x="7326351" y="1366079"/>
            <a:ext cx="4630057" cy="4879975"/>
          </a:xfrm>
        </p:spPr>
        <p:txBody>
          <a:bodyPr>
            <a:normAutofit/>
          </a:bodyPr>
          <a:lstStyle/>
          <a:p>
            <a:r>
              <a:rPr lang="en-US" sz="1900" dirty="0">
                <a:latin typeface="Courier" pitchFamily="2" charset="0"/>
                <a:cs typeface="Arial Narrow" panose="020B0604020202020204" pitchFamily="34" charset="0"/>
              </a:rPr>
              <a:t>INSERT INTO Books …</a:t>
            </a:r>
          </a:p>
          <a:p>
            <a:r>
              <a:rPr lang="en-US" sz="1900" dirty="0">
                <a:latin typeface="Courier" pitchFamily="2" charset="0"/>
                <a:cs typeface="Arial Narrow" panose="020B0604020202020204" pitchFamily="34" charset="0"/>
              </a:rPr>
              <a:t>UPDATE Books SET …</a:t>
            </a:r>
          </a:p>
          <a:p>
            <a:r>
              <a:rPr lang="en-US" sz="1900" dirty="0">
                <a:solidFill>
                  <a:srgbClr val="0070C0"/>
                </a:solidFill>
                <a:latin typeface="Courier" pitchFamily="2" charset="0"/>
                <a:cs typeface="Arial Narrow" panose="020B0604020202020204" pitchFamily="34" charset="0"/>
              </a:rPr>
              <a:t>SAVEPOINT sp1;</a:t>
            </a:r>
          </a:p>
          <a:p>
            <a:r>
              <a:rPr lang="en-US" sz="1900" dirty="0">
                <a:latin typeface="Courier" pitchFamily="2" charset="0"/>
                <a:cs typeface="Arial Narrow" panose="020B0604020202020204" pitchFamily="34" charset="0"/>
              </a:rPr>
              <a:t>INSERT INTO </a:t>
            </a:r>
            <a:r>
              <a:rPr lang="en-US" sz="1900" dirty="0" err="1">
                <a:latin typeface="Courier" pitchFamily="2" charset="0"/>
                <a:cs typeface="Arial Narrow" panose="020B0604020202020204" pitchFamily="34" charset="0"/>
              </a:rPr>
              <a:t>Book_Sales</a:t>
            </a:r>
            <a:r>
              <a:rPr lang="en-US" sz="1900" dirty="0">
                <a:latin typeface="Courier" pitchFamily="2" charset="0"/>
                <a:cs typeface="Arial Narrow" panose="020B0604020202020204" pitchFamily="34" charset="0"/>
              </a:rPr>
              <a:t> …</a:t>
            </a:r>
            <a:r>
              <a:rPr lang="en-US" sz="2200" dirty="0">
                <a:latin typeface="Courier" pitchFamily="2" charset="0"/>
                <a:cs typeface="Arial Narrow" panose="020B0604020202020204" pitchFamily="34" charset="0"/>
              </a:rPr>
              <a:t> </a:t>
            </a:r>
            <a:endParaRPr lang="en-US" dirty="0">
              <a:latin typeface="Courier" pitchFamily="2" charset="0"/>
              <a:cs typeface="Arial Narrow" panose="020B0604020202020204" pitchFamily="34" charset="0"/>
            </a:endParaRPr>
          </a:p>
          <a:p>
            <a:r>
              <a:rPr lang="en-US" sz="1900" dirty="0">
                <a:latin typeface="Courier" pitchFamily="2" charset="0"/>
                <a:cs typeface="Arial Narrow" panose="020B0604020202020204" pitchFamily="34" charset="0"/>
              </a:rPr>
              <a:t>DELETE FROM Books …</a:t>
            </a:r>
          </a:p>
          <a:p>
            <a:r>
              <a:rPr lang="en-US" sz="1900" dirty="0">
                <a:latin typeface="Courier" pitchFamily="2" charset="0"/>
                <a:cs typeface="Arial Narrow" panose="020B0604020202020204" pitchFamily="34" charset="0"/>
              </a:rPr>
              <a:t>ROLLBACK TO </a:t>
            </a:r>
            <a:r>
              <a:rPr lang="en-US" sz="1900" dirty="0">
                <a:solidFill>
                  <a:srgbClr val="0070C0"/>
                </a:solidFill>
                <a:latin typeface="Courier" pitchFamily="2" charset="0"/>
                <a:cs typeface="Arial Narrow" panose="020B0604020202020204" pitchFamily="34" charset="0"/>
              </a:rPr>
              <a:t>sp1</a:t>
            </a:r>
            <a:r>
              <a:rPr lang="en-US" sz="1900" dirty="0">
                <a:latin typeface="Courier" pitchFamily="2" charset="0"/>
                <a:cs typeface="Arial Narrow" panose="020B0604020202020204" pitchFamily="34" charset="0"/>
              </a:rPr>
              <a:t>;</a:t>
            </a:r>
          </a:p>
          <a:p>
            <a:r>
              <a:rPr lang="en-US" sz="1900" dirty="0">
                <a:latin typeface="Courier" pitchFamily="2" charset="0"/>
                <a:cs typeface="Arial Narrow" panose="020B0604020202020204" pitchFamily="34" charset="0"/>
              </a:rPr>
              <a:t>COMMIT;</a:t>
            </a:r>
            <a:endParaRPr lang="en-US" sz="2200" dirty="0">
              <a:latin typeface="Courier" pitchFamily="2" charset="0"/>
              <a:cs typeface="Arial Narrow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 Narrow" panose="020B0604020202020204" pitchFamily="34" charset="0"/>
                <a:cs typeface="Arial Narrow" panose="020B0604020202020204" pitchFamily="34" charset="0"/>
              </a:rPr>
              <a:t>Example:</a:t>
            </a:r>
          </a:p>
          <a:p>
            <a:r>
              <a:rPr lang="en-US" dirty="0">
                <a:latin typeface="Arial Narrow" panose="020B0604020202020204" pitchFamily="34" charset="0"/>
                <a:cs typeface="Arial Narrow" panose="020B0604020202020204" pitchFamily="34" charset="0"/>
              </a:rPr>
              <a:t>ROLLBACK will rollback the last 2 INSERT &amp; DELETE statements</a:t>
            </a:r>
          </a:p>
          <a:p>
            <a:r>
              <a:rPr lang="en-US" dirty="0">
                <a:latin typeface="Arial Narrow" panose="020B0604020202020204" pitchFamily="34" charset="0"/>
                <a:cs typeface="Arial Narrow" panose="020B0604020202020204" pitchFamily="34" charset="0"/>
              </a:rPr>
              <a:t>COMMIT will commit first INSERT &amp; UPDATE statements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2345725" y="6356349"/>
            <a:ext cx="5910263" cy="365125"/>
          </a:xfrm>
        </p:spPr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10661650" y="6356350"/>
            <a:ext cx="1530350" cy="365125"/>
          </a:xfrm>
        </p:spPr>
        <p:txBody>
          <a:bodyPr/>
          <a:lstStyle/>
          <a:p>
            <a:fld id="{DF7C0474-FAC8-4A61-AE60-AF58C3E1476D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1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dirty="0"/>
              <a:t>With COMMIT and ROLLBACK statements, you can: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Ensure data consistency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Preview data changes before making changes permanent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Group logically related operations</a:t>
            </a:r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COMMIT AND ROLLBACK STATEMENTS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AA847F-372E-E44A-9B0D-385B2B23CB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DF2AAF-432F-5845-B5A4-45A196568A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80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DDL to Create and Manage Tables</a:t>
            </a:r>
          </a:p>
        </p:txBody>
      </p:sp>
    </p:spTree>
    <p:extLst>
      <p:ext uri="{BB962C8B-B14F-4D97-AF65-F5344CB8AC3E}">
        <p14:creationId xmlns:p14="http://schemas.microsoft.com/office/powerpoint/2010/main" val="242227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Courier" pitchFamily="2" charset="0"/>
              </a:rPr>
              <a:t>CREATE &lt;object&gt;</a:t>
            </a:r>
          </a:p>
          <a:p>
            <a:r>
              <a:rPr lang="en-US" dirty="0">
                <a:latin typeface="Courier" pitchFamily="2" charset="0"/>
              </a:rPr>
              <a:t>ALTER &lt;object&gt;</a:t>
            </a:r>
          </a:p>
          <a:p>
            <a:r>
              <a:rPr lang="en-US" dirty="0">
                <a:latin typeface="Courier" pitchFamily="2" charset="0"/>
              </a:rPr>
              <a:t>DROP &lt;object&gt;</a:t>
            </a:r>
          </a:p>
          <a:p>
            <a:r>
              <a:rPr lang="en-US" dirty="0">
                <a:latin typeface="Courier" pitchFamily="2" charset="0"/>
              </a:rPr>
              <a:t>TRUNCATE &lt;object&gt;</a:t>
            </a:r>
          </a:p>
          <a:p>
            <a:r>
              <a:rPr lang="en-US" dirty="0">
                <a:latin typeface="Courier" pitchFamily="2" charset="0"/>
              </a:rPr>
              <a:t>COMMENT &lt;object&gt;</a:t>
            </a:r>
          </a:p>
          <a:p>
            <a:r>
              <a:rPr lang="en-US" dirty="0">
                <a:latin typeface="Courier" pitchFamily="2" charset="0"/>
              </a:rPr>
              <a:t>RENAME &lt;object&gt;</a:t>
            </a:r>
          </a:p>
          <a:p>
            <a:endParaRPr lang="en-US" dirty="0"/>
          </a:p>
          <a:p>
            <a:r>
              <a:rPr lang="en-US" dirty="0"/>
              <a:t> &lt;object&gt; can be TABLE, VIEW, INDEX, SEQUENCE, etc.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DDL Statements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F7C0474-FAC8-4A61-AE60-AF58C3E1476D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14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7" name="Rectangle 3"/>
          <p:cNvSpPr>
            <a:spLocks noGrp="1" noChangeArrowheads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PRIMARY KEY ,NOT NULL and UNIQUE</a:t>
            </a:r>
          </a:p>
          <a:p>
            <a:endParaRPr lang="en-US" dirty="0"/>
          </a:p>
          <a:p>
            <a:pPr marL="228600" lvl="1" indent="0">
              <a:buNone/>
            </a:pPr>
            <a:r>
              <a:rPr lang="en-US" dirty="0">
                <a:latin typeface="Courier" pitchFamily="2" charset="0"/>
              </a:rPr>
              <a:t>CREATE TABLE </a:t>
            </a:r>
            <a:r>
              <a:rPr lang="en-US" dirty="0" err="1">
                <a:latin typeface="Courier" pitchFamily="2" charset="0"/>
              </a:rPr>
              <a:t>Savings_Account_Details</a:t>
            </a:r>
            <a:endParaRPr lang="en-US" dirty="0">
              <a:latin typeface="Courier" pitchFamily="2" charset="0"/>
            </a:endParaRPr>
          </a:p>
          <a:p>
            <a:pPr marL="228600" lvl="1" indent="0">
              <a:buNone/>
            </a:pPr>
            <a:r>
              <a:rPr lang="en-US" dirty="0">
                <a:latin typeface="Courier" pitchFamily="2" charset="0"/>
              </a:rPr>
              <a:t>(</a:t>
            </a:r>
          </a:p>
          <a:p>
            <a:pPr marL="960120" lvl="2" indent="0">
              <a:buNone/>
            </a:pPr>
            <a:r>
              <a:rPr lang="en-US" dirty="0" err="1">
                <a:latin typeface="Courier" pitchFamily="2" charset="0"/>
              </a:rPr>
              <a:t>Cust_Id</a:t>
            </a:r>
            <a:r>
              <a:rPr lang="en-US" dirty="0">
                <a:latin typeface="Courier" pitchFamily="2" charset="0"/>
              </a:rPr>
              <a:t> INT(8) PRIMARY KEY,</a:t>
            </a:r>
          </a:p>
          <a:p>
            <a:pPr marL="960120" lvl="2" indent="0">
              <a:buNone/>
            </a:pPr>
            <a:r>
              <a:rPr lang="en-US" dirty="0" err="1">
                <a:latin typeface="Courier" pitchFamily="2" charset="0"/>
              </a:rPr>
              <a:t>Cust_FName</a:t>
            </a:r>
            <a:r>
              <a:rPr lang="en-US" dirty="0">
                <a:latin typeface="Courier" pitchFamily="2" charset="0"/>
              </a:rPr>
              <a:t> VARCHAR(20) NOT NULL,</a:t>
            </a:r>
          </a:p>
          <a:p>
            <a:pPr marL="960120" lvl="2" indent="0">
              <a:buNone/>
            </a:pPr>
            <a:r>
              <a:rPr lang="en-US" dirty="0" err="1">
                <a:latin typeface="Courier" pitchFamily="2" charset="0"/>
              </a:rPr>
              <a:t>Cust_Lname</a:t>
            </a:r>
            <a:r>
              <a:rPr lang="en-US" dirty="0">
                <a:latin typeface="Courier" pitchFamily="2" charset="0"/>
              </a:rPr>
              <a:t> VARCHAR(20),</a:t>
            </a:r>
          </a:p>
          <a:p>
            <a:pPr marL="960120" lvl="2" indent="0">
              <a:buNone/>
            </a:pPr>
            <a:r>
              <a:rPr lang="en-US" dirty="0" err="1">
                <a:latin typeface="Courier" pitchFamily="2" charset="0"/>
              </a:rPr>
              <a:t>Account_No</a:t>
            </a:r>
            <a:r>
              <a:rPr lang="en-US" dirty="0">
                <a:latin typeface="Courier" pitchFamily="2" charset="0"/>
              </a:rPr>
              <a:t> BIGINT(18) NOT NULL UNIQUE,</a:t>
            </a:r>
          </a:p>
          <a:p>
            <a:pPr marL="960120" lvl="2" indent="0">
              <a:buNone/>
            </a:pPr>
            <a:r>
              <a:rPr lang="en-US" dirty="0" err="1">
                <a:latin typeface="Courier" pitchFamily="2" charset="0"/>
              </a:rPr>
              <a:t>Branch_code</a:t>
            </a:r>
            <a:r>
              <a:rPr lang="en-US" dirty="0">
                <a:latin typeface="Courier" pitchFamily="2" charset="0"/>
              </a:rPr>
              <a:t> VARCHAR(10) NOT NULL,			</a:t>
            </a:r>
          </a:p>
          <a:p>
            <a:pPr marL="960120" lvl="2" indent="0">
              <a:buNone/>
            </a:pPr>
            <a:r>
              <a:rPr lang="en-US" dirty="0" err="1">
                <a:latin typeface="Courier" pitchFamily="2" charset="0"/>
              </a:rPr>
              <a:t>Cust_Email</a:t>
            </a:r>
            <a:r>
              <a:rPr lang="en-US" dirty="0">
                <a:latin typeface="Courier" pitchFamily="2" charset="0"/>
              </a:rPr>
              <a:t> VARCHAR(50) UNIQUE,</a:t>
            </a:r>
          </a:p>
          <a:p>
            <a:pPr marL="960120" lvl="2" indent="0">
              <a:buNone/>
            </a:pPr>
            <a:r>
              <a:rPr lang="en-US" dirty="0" err="1">
                <a:latin typeface="Courier" pitchFamily="2" charset="0"/>
              </a:rPr>
              <a:t>Cust_Phone_No</a:t>
            </a:r>
            <a:r>
              <a:rPr lang="en-US" dirty="0">
                <a:latin typeface="Courier" pitchFamily="2" charset="0"/>
              </a:rPr>
              <a:t> VARCHAR(20),</a:t>
            </a:r>
          </a:p>
          <a:p>
            <a:pPr marL="960120" lvl="2" indent="0">
              <a:buNone/>
            </a:pPr>
            <a:r>
              <a:rPr lang="en-US" dirty="0" err="1">
                <a:latin typeface="Courier" pitchFamily="2" charset="0"/>
              </a:rPr>
              <a:t>Curr_Balance</a:t>
            </a:r>
            <a:r>
              <a:rPr lang="en-US" dirty="0">
                <a:latin typeface="Courier" pitchFamily="2" charset="0"/>
              </a:rPr>
              <a:t>  DECIMAL (20, 2) NOT NULL</a:t>
            </a:r>
          </a:p>
          <a:p>
            <a:pPr marL="228600" lvl="1" indent="0">
              <a:buNone/>
            </a:pPr>
            <a:r>
              <a:rPr lang="en-US" dirty="0">
                <a:latin typeface="Courier" pitchFamily="2" charset="0"/>
              </a:rPr>
              <a:t>);</a:t>
            </a:r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SQL - CREATE TABLE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DBMS</a:t>
            </a:r>
          </a:p>
        </p:txBody>
      </p:sp>
      <p:sp>
        <p:nvSpPr>
          <p:cNvPr id="4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E6D9AB-0CEB-473F-AC96-787B00DE92CE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982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4" name="Rectangle 5"/>
          <p:cNvSpPr>
            <a:spLocks noGrp="1" noChangeArrowheads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To modify the structure of table</a:t>
            </a:r>
          </a:p>
          <a:p>
            <a:r>
              <a:rPr lang="en-US" dirty="0"/>
              <a:t>Syntax:</a:t>
            </a:r>
          </a:p>
          <a:p>
            <a:pPr marL="502920" lvl="1" indent="0">
              <a:buNone/>
            </a:pPr>
            <a:r>
              <a:rPr lang="en-US" dirty="0">
                <a:latin typeface="Courier" pitchFamily="2" charset="0"/>
              </a:rPr>
              <a:t>ALTER TABLE </a:t>
            </a:r>
            <a:r>
              <a:rPr lang="en-US" dirty="0" err="1">
                <a:latin typeface="Courier" pitchFamily="2" charset="0"/>
              </a:rPr>
              <a:t>tablename</a:t>
            </a:r>
            <a:r>
              <a:rPr lang="en-US" dirty="0">
                <a:latin typeface="Courier" pitchFamily="2" charset="0"/>
              </a:rPr>
              <a:t> (ADD/MODIFY/RENAME/DROP </a:t>
            </a:r>
            <a:r>
              <a:rPr lang="en-US" dirty="0" err="1">
                <a:latin typeface="Courier" pitchFamily="2" charset="0"/>
              </a:rPr>
              <a:t>column_name</a:t>
            </a:r>
            <a:r>
              <a:rPr lang="en-US" dirty="0">
                <a:latin typeface="Courier" pitchFamily="2" charset="0"/>
              </a:rPr>
              <a:t>)</a:t>
            </a:r>
          </a:p>
          <a:p>
            <a:r>
              <a:rPr lang="en-US" dirty="0"/>
              <a:t>Examples:</a:t>
            </a:r>
            <a:endParaRPr lang="en-IN" dirty="0"/>
          </a:p>
          <a:p>
            <a:pPr marL="502920" lvl="1" indent="0">
              <a:buNone/>
            </a:pPr>
            <a:r>
              <a:rPr lang="en-IN" dirty="0">
                <a:latin typeface="Courier" pitchFamily="2" charset="0"/>
              </a:rPr>
              <a:t>ALTER TABLE </a:t>
            </a:r>
            <a:r>
              <a:rPr lang="en-IN" dirty="0" err="1">
                <a:latin typeface="Courier" pitchFamily="2" charset="0"/>
              </a:rPr>
              <a:t>Emp_Info</a:t>
            </a:r>
            <a:endParaRPr lang="en-IN" dirty="0">
              <a:latin typeface="Courier" pitchFamily="2" charset="0"/>
            </a:endParaRPr>
          </a:p>
          <a:p>
            <a:pPr marL="502920" lvl="1" indent="0">
              <a:buNone/>
            </a:pPr>
            <a:r>
              <a:rPr lang="en-IN" dirty="0">
                <a:latin typeface="Courier" pitchFamily="2" charset="0"/>
              </a:rPr>
              <a:t>	ADD </a:t>
            </a:r>
            <a:r>
              <a:rPr lang="en-IN" dirty="0" err="1">
                <a:latin typeface="Courier" pitchFamily="2" charset="0"/>
              </a:rPr>
              <a:t>contact_no</a:t>
            </a:r>
            <a:r>
              <a:rPr lang="en-IN" dirty="0">
                <a:latin typeface="Courier" pitchFamily="2" charset="0"/>
              </a:rPr>
              <a:t> VARCHAR(20);</a:t>
            </a:r>
          </a:p>
          <a:p>
            <a:pPr marL="502920" lvl="1" indent="0">
              <a:buNone/>
            </a:pPr>
            <a:endParaRPr lang="en-IN" dirty="0">
              <a:latin typeface="Courier" pitchFamily="2" charset="0"/>
            </a:endParaRPr>
          </a:p>
          <a:p>
            <a:pPr marL="502920" lvl="1" indent="0">
              <a:buNone/>
            </a:pPr>
            <a:r>
              <a:rPr lang="en-IN" dirty="0">
                <a:latin typeface="Courier" pitchFamily="2" charset="0"/>
              </a:rPr>
              <a:t>ALTER TABLE </a:t>
            </a:r>
            <a:r>
              <a:rPr lang="en-IN" dirty="0" err="1">
                <a:latin typeface="Courier" pitchFamily="2" charset="0"/>
              </a:rPr>
              <a:t>Emp_Info</a:t>
            </a:r>
            <a:endParaRPr lang="en-IN" dirty="0">
              <a:latin typeface="Courier" pitchFamily="2" charset="0"/>
            </a:endParaRPr>
          </a:p>
          <a:p>
            <a:pPr marL="502920" lvl="1" indent="0">
              <a:buNone/>
            </a:pPr>
            <a:r>
              <a:rPr lang="en-IN" dirty="0">
                <a:latin typeface="Courier" pitchFamily="2" charset="0"/>
              </a:rPr>
              <a:t>	MODIFY </a:t>
            </a:r>
            <a:r>
              <a:rPr lang="en-IN" dirty="0" err="1">
                <a:latin typeface="Courier" pitchFamily="2" charset="0"/>
              </a:rPr>
              <a:t>contact_no</a:t>
            </a:r>
            <a:r>
              <a:rPr lang="en-IN" dirty="0">
                <a:latin typeface="Courier" pitchFamily="2" charset="0"/>
              </a:rPr>
              <a:t> INT(10);</a:t>
            </a:r>
          </a:p>
          <a:p>
            <a:pPr marL="502920" lvl="1" indent="0">
              <a:buNone/>
            </a:pPr>
            <a:endParaRPr lang="en-IN" dirty="0">
              <a:latin typeface="Courier" pitchFamily="2" charset="0"/>
            </a:endParaRPr>
          </a:p>
          <a:p>
            <a:pPr marL="502920" lvl="1" indent="0">
              <a:buNone/>
            </a:pPr>
            <a:r>
              <a:rPr lang="en-US" dirty="0">
                <a:latin typeface="Courier" pitchFamily="2" charset="0"/>
              </a:rPr>
              <a:t>ALTER TABLE </a:t>
            </a:r>
            <a:r>
              <a:rPr lang="en-US" dirty="0" err="1">
                <a:latin typeface="Courier" pitchFamily="2" charset="0"/>
              </a:rPr>
              <a:t>Emp_Info</a:t>
            </a:r>
            <a:endParaRPr lang="en-US" dirty="0">
              <a:latin typeface="Courier" pitchFamily="2" charset="0"/>
            </a:endParaRPr>
          </a:p>
          <a:p>
            <a:pPr marL="502920" lvl="1" indent="0">
              <a:buNone/>
            </a:pPr>
            <a:r>
              <a:rPr lang="en-US" dirty="0">
                <a:latin typeface="Courier" pitchFamily="2" charset="0"/>
              </a:rPr>
              <a:t>	DROP COLUMN </a:t>
            </a:r>
            <a:r>
              <a:rPr lang="en-US" dirty="0" err="1">
                <a:latin typeface="Courier" pitchFamily="2" charset="0"/>
              </a:rPr>
              <a:t>contact_no</a:t>
            </a:r>
            <a:r>
              <a:rPr lang="en-US" dirty="0">
                <a:latin typeface="Courier" pitchFamily="2" charset="0"/>
              </a:rPr>
              <a:t>;</a:t>
            </a:r>
          </a:p>
          <a:p>
            <a:pPr marL="502920" lvl="1" indent="0">
              <a:buNone/>
            </a:pPr>
            <a:endParaRPr lang="en-US" dirty="0">
              <a:latin typeface="Courier" pitchFamily="2" charset="0"/>
            </a:endParaRPr>
          </a:p>
          <a:p>
            <a:pPr marL="502920" lvl="1" indent="0">
              <a:buNone/>
            </a:pPr>
            <a:r>
              <a:rPr lang="en-US" dirty="0">
                <a:latin typeface="Courier" pitchFamily="2" charset="0"/>
              </a:rPr>
              <a:t>ALTER TABLE </a:t>
            </a:r>
            <a:r>
              <a:rPr lang="en-US" dirty="0" err="1">
                <a:latin typeface="Courier" pitchFamily="2" charset="0"/>
              </a:rPr>
              <a:t>Emp_Info</a:t>
            </a:r>
            <a:endParaRPr lang="en-US" dirty="0">
              <a:latin typeface="Courier" pitchFamily="2" charset="0"/>
            </a:endParaRPr>
          </a:p>
          <a:p>
            <a:pPr marL="502920" lvl="1" indent="0">
              <a:buNone/>
            </a:pPr>
            <a:r>
              <a:rPr lang="en-US" dirty="0">
                <a:latin typeface="Courier" pitchFamily="2" charset="0"/>
              </a:rPr>
              <a:t>	RENAME COLUMN </a:t>
            </a:r>
            <a:r>
              <a:rPr lang="en-US" dirty="0" err="1">
                <a:latin typeface="Courier" pitchFamily="2" charset="0"/>
              </a:rPr>
              <a:t>job_id</a:t>
            </a:r>
            <a:r>
              <a:rPr lang="en-US" dirty="0">
                <a:latin typeface="Courier" pitchFamily="2" charset="0"/>
              </a:rPr>
              <a:t> TO </a:t>
            </a:r>
            <a:r>
              <a:rPr lang="en-US" dirty="0" err="1">
                <a:latin typeface="Courier" pitchFamily="2" charset="0"/>
              </a:rPr>
              <a:t>job_code</a:t>
            </a:r>
            <a:r>
              <a:rPr lang="en-US" dirty="0">
                <a:latin typeface="Courier" pitchFamily="2" charset="0"/>
              </a:rPr>
              <a:t>;</a:t>
            </a:r>
          </a:p>
        </p:txBody>
      </p:sp>
      <p:sp>
        <p:nvSpPr>
          <p:cNvPr id="3072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ALTER TABLE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</a:p>
        </p:txBody>
      </p:sp>
      <p:sp>
        <p:nvSpPr>
          <p:cNvPr id="8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FD232D8-D9AC-4C78-8343-294DBED5A5EE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8756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Adding the </a:t>
            </a:r>
            <a:r>
              <a:rPr lang="en-US" sz="2800" b="1" dirty="0" smtClean="0"/>
              <a:t>PARTITIONING</a:t>
            </a:r>
            <a:r>
              <a:rPr lang="en-US" sz="2800" dirty="0" smtClean="0"/>
              <a:t> clause </a:t>
            </a:r>
            <a:r>
              <a:rPr lang="en-US" sz="2800" dirty="0"/>
              <a:t>allows us to display the average salary per department, along with the employee data for each department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SELECT </a:t>
            </a:r>
            <a:r>
              <a:rPr lang="en-US" sz="2800" dirty="0" err="1"/>
              <a:t>empno</a:t>
            </a:r>
            <a:r>
              <a:rPr lang="en-US" sz="2800" dirty="0"/>
              <a:t>, </a:t>
            </a:r>
            <a:r>
              <a:rPr lang="en-US" sz="2800" dirty="0" err="1"/>
              <a:t>ename</a:t>
            </a:r>
            <a:r>
              <a:rPr lang="en-US" sz="2800" dirty="0"/>
              <a:t>, </a:t>
            </a:r>
            <a:r>
              <a:rPr lang="en-US" sz="2800" dirty="0" err="1"/>
              <a:t>deptno</a:t>
            </a:r>
            <a:r>
              <a:rPr lang="en-US" sz="2800" dirty="0"/>
              <a:t>, </a:t>
            </a:r>
            <a:r>
              <a:rPr lang="en-US" sz="2800" dirty="0" err="1"/>
              <a:t>sal</a:t>
            </a:r>
            <a:r>
              <a:rPr lang="en-US" sz="2800" dirty="0"/>
              <a:t>, 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AVG(</a:t>
            </a:r>
            <a:r>
              <a:rPr lang="en-US" sz="2800" dirty="0" err="1" smtClean="0"/>
              <a:t>sal</a:t>
            </a:r>
            <a:r>
              <a:rPr lang="en-US" sz="2800" dirty="0"/>
              <a:t>) OVER (PARTITION BY </a:t>
            </a:r>
            <a:r>
              <a:rPr lang="en-US" sz="2800" dirty="0" err="1"/>
              <a:t>deptno</a:t>
            </a:r>
            <a:r>
              <a:rPr lang="en-US" sz="2800" dirty="0"/>
              <a:t>) AS </a:t>
            </a:r>
            <a:r>
              <a:rPr lang="en-US" sz="2800" dirty="0" err="1"/>
              <a:t>mean_sal_by_dept</a:t>
            </a:r>
            <a:r>
              <a:rPr lang="en-US" sz="2800" dirty="0"/>
              <a:t> 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	</a:t>
            </a:r>
            <a:r>
              <a:rPr lang="en-US" sz="2800" dirty="0" smtClean="0"/>
              <a:t>FROM </a:t>
            </a:r>
            <a:r>
              <a:rPr lang="en-US" sz="2800" dirty="0" err="1"/>
              <a:t>emp</a:t>
            </a:r>
            <a:r>
              <a:rPr lang="en-US" sz="2800" dirty="0"/>
              <a:t>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78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83" name="Rectangle 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Deleting All Rows of a table:</a:t>
            </a:r>
          </a:p>
          <a:p>
            <a:endParaRPr lang="en-US" dirty="0"/>
          </a:p>
          <a:p>
            <a:pPr marL="502920" lvl="1" indent="0">
              <a:buNone/>
            </a:pPr>
            <a:r>
              <a:rPr lang="en-US" dirty="0">
                <a:latin typeface="Courier" pitchFamily="2" charset="0"/>
              </a:rPr>
              <a:t>TRUNCATE TABLE </a:t>
            </a:r>
            <a:r>
              <a:rPr lang="en-US" dirty="0" err="1">
                <a:latin typeface="Courier" pitchFamily="2" charset="0"/>
              </a:rPr>
              <a:t>Emp_Info</a:t>
            </a:r>
            <a:r>
              <a:rPr lang="en-US" dirty="0">
                <a:latin typeface="Courier" pitchFamily="2" charset="0"/>
              </a:rPr>
              <a:t>; </a:t>
            </a:r>
          </a:p>
          <a:p>
            <a:pPr lvl="1"/>
            <a:endParaRPr lang="en-US" dirty="0"/>
          </a:p>
          <a:p>
            <a:r>
              <a:rPr lang="en-US" dirty="0"/>
              <a:t>Similar to DELETE, without a WHERE clause</a:t>
            </a:r>
          </a:p>
          <a:p>
            <a:r>
              <a:rPr lang="en-US" dirty="0"/>
              <a:t>It is very fast on both large and small tables</a:t>
            </a:r>
          </a:p>
          <a:p>
            <a:r>
              <a:rPr lang="en-US" dirty="0"/>
              <a:t>Cannot undo TRUNCATE (using ROLLBACK) unlike DELETE</a:t>
            </a:r>
          </a:p>
          <a:p>
            <a:r>
              <a:rPr lang="en-US" dirty="0"/>
              <a:t>TRUNCATE is DDL and, like all DDL, performs an implicit commit </a:t>
            </a:r>
          </a:p>
          <a:p>
            <a:r>
              <a:rPr lang="en-US" dirty="0"/>
              <a:t>Hence, any uncommitted DML changes will also be committed with the TRUNCATE</a:t>
            </a:r>
          </a:p>
        </p:txBody>
      </p:sp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TRUNCATE TABLE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0234238-EB4B-46A2-8669-F98C1FC2C5E1}" type="slidenum">
              <a:rPr lang="en-US" smtClean="0"/>
              <a:pPr/>
              <a:t>60</a:t>
            </a:fld>
            <a:endParaRPr lang="en-US"/>
          </a:p>
        </p:txBody>
      </p:sp>
      <p:sp>
        <p:nvSpPr>
          <p:cNvPr id="327684" name="Rectangle 4"/>
          <p:cNvSpPr>
            <a:spLocks noChangeArrowheads="1"/>
          </p:cNvSpPr>
          <p:nvPr/>
        </p:nvSpPr>
        <p:spPr bwMode="auto">
          <a:xfrm>
            <a:off x="1828800" y="3101976"/>
            <a:ext cx="8534400" cy="154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190500" indent="-190500">
              <a:spcBef>
                <a:spcPct val="20000"/>
              </a:spcBef>
              <a:buClr>
                <a:schemeClr val="tx2"/>
              </a:buClr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11154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276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76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327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684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3" name="Rectangle 4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DROP TABLE</a:t>
            </a:r>
          </a:p>
          <a:p>
            <a:pPr lvl="1"/>
            <a:r>
              <a:rPr lang="en-US" dirty="0"/>
              <a:t>Deletes table structure</a:t>
            </a:r>
          </a:p>
          <a:p>
            <a:pPr lvl="1"/>
            <a:r>
              <a:rPr lang="en-US" dirty="0"/>
              <a:t>Cannot be recovered</a:t>
            </a:r>
          </a:p>
          <a:p>
            <a:pPr lvl="1"/>
            <a:r>
              <a:rPr lang="en-US" dirty="0"/>
              <a:t>Should be used with caution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" pitchFamily="2" charset="0"/>
              </a:rPr>
              <a:t>DROP TABLE </a:t>
            </a:r>
            <a:r>
              <a:rPr lang="en-US" dirty="0" err="1">
                <a:latin typeface="Courier" pitchFamily="2" charset="0"/>
              </a:rPr>
              <a:t>Emp_Info</a:t>
            </a:r>
            <a:r>
              <a:rPr lang="en-US" dirty="0">
                <a:latin typeface="Courier" pitchFamily="2" charset="0"/>
              </a:rPr>
              <a:t>; </a:t>
            </a:r>
          </a:p>
          <a:p>
            <a:pPr lvl="2"/>
            <a:endParaRPr lang="en-US" dirty="0"/>
          </a:p>
          <a:p>
            <a:r>
              <a:rPr lang="en-IN" dirty="0"/>
              <a:t>NOTE: Cannot drop the table with unique or primary keys referenced by foreign keys in another table.</a:t>
            </a:r>
          </a:p>
          <a:p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SQL - DROP TABLE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</a:p>
        </p:txBody>
      </p:sp>
      <p:sp>
        <p:nvSpPr>
          <p:cNvPr id="5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F972C86-1E29-4208-B0E0-B474102FBE04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2858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Creating Other Schema Objects</a:t>
            </a:r>
          </a:p>
        </p:txBody>
      </p:sp>
    </p:spTree>
    <p:extLst>
      <p:ext uri="{BB962C8B-B14F-4D97-AF65-F5344CB8AC3E}">
        <p14:creationId xmlns:p14="http://schemas.microsoft.com/office/powerpoint/2010/main" val="41892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623CD8FD-9CAF-BE42-A6F0-1E8E7AF6017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 database view is a whole or part of one or more table(s)</a:t>
            </a:r>
          </a:p>
          <a:p>
            <a:r>
              <a:rPr lang="en-US" dirty="0"/>
              <a:t>Created using SELECT statement</a:t>
            </a:r>
          </a:p>
          <a:p>
            <a:r>
              <a:rPr lang="en-US" dirty="0"/>
              <a:t>Also referred as</a:t>
            </a:r>
          </a:p>
          <a:p>
            <a:pPr marL="0" indent="0">
              <a:buNone/>
            </a:pPr>
            <a:r>
              <a:rPr lang="en-US" dirty="0"/>
              <a:t>	VIRTUAL TABLE.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VIEWS </a:t>
            </a:r>
            <a:br>
              <a:rPr lang="en-US"/>
            </a:b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C6446D8-B77F-9240-9850-EE4989D2D1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A422D8-9176-4149-A69C-BEF0B7263B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63</a:t>
            </a:fld>
            <a:endParaRPr lang="en-US" dirty="0"/>
          </a:p>
        </p:txBody>
      </p:sp>
      <p:pic>
        <p:nvPicPr>
          <p:cNvPr id="4" name="Picture 2059" descr="C:\salome_official\projects\11gR2_SQL 1\screenshots\les11_5s_a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4759" y="2377789"/>
            <a:ext cx="6536159" cy="392230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2063"/>
          <p:cNvSpPr txBox="1">
            <a:spLocks noChangeArrowheads="1"/>
          </p:cNvSpPr>
          <p:nvPr/>
        </p:nvSpPr>
        <p:spPr>
          <a:xfrm>
            <a:off x="8322969" y="2043617"/>
            <a:ext cx="2007949" cy="3195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EMPLOYEES table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85435C-3D41-2044-B9C7-DCCF5B023D2E}"/>
              </a:ext>
            </a:extLst>
          </p:cNvPr>
          <p:cNvGrpSpPr/>
          <p:nvPr/>
        </p:nvGrpSpPr>
        <p:grpSpPr>
          <a:xfrm>
            <a:off x="4136611" y="3290705"/>
            <a:ext cx="5852454" cy="2517044"/>
            <a:chOff x="3041811" y="3275465"/>
            <a:chExt cx="5852454" cy="2517044"/>
          </a:xfrm>
        </p:grpSpPr>
        <p:sp>
          <p:nvSpPr>
            <p:cNvPr id="6" name="Freeform 2054"/>
            <p:cNvSpPr>
              <a:spLocks/>
            </p:cNvSpPr>
            <p:nvPr/>
          </p:nvSpPr>
          <p:spPr bwMode="gray">
            <a:xfrm>
              <a:off x="3041811" y="3275465"/>
              <a:ext cx="5852454" cy="1216449"/>
            </a:xfrm>
            <a:custGeom>
              <a:avLst/>
              <a:gdLst>
                <a:gd name="T0" fmla="*/ 0 w 3733"/>
                <a:gd name="T1" fmla="*/ 2147483647 h 821"/>
                <a:gd name="T2" fmla="*/ 2147483647 w 3733"/>
                <a:gd name="T3" fmla="*/ 2147483647 h 821"/>
                <a:gd name="T4" fmla="*/ 2147483647 w 3733"/>
                <a:gd name="T5" fmla="*/ 0 h 821"/>
                <a:gd name="T6" fmla="*/ 2147483647 w 3733"/>
                <a:gd name="T7" fmla="*/ 2147483647 h 821"/>
                <a:gd name="T8" fmla="*/ 0 w 3733"/>
                <a:gd name="T9" fmla="*/ 2147483647 h 82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3733"/>
                <a:gd name="T16" fmla="*/ 0 h 821"/>
                <a:gd name="T17" fmla="*/ 3733 w 3733"/>
                <a:gd name="T18" fmla="*/ 821 h 82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3733" h="821">
                  <a:moveTo>
                    <a:pt x="0" y="821"/>
                  </a:moveTo>
                  <a:lnTo>
                    <a:pt x="1016" y="5"/>
                  </a:lnTo>
                  <a:lnTo>
                    <a:pt x="3733" y="0"/>
                  </a:lnTo>
                  <a:lnTo>
                    <a:pt x="2716" y="821"/>
                  </a:lnTo>
                  <a:lnTo>
                    <a:pt x="0" y="821"/>
                  </a:ln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sz="2200"/>
            </a:p>
          </p:txBody>
        </p:sp>
        <p:sp>
          <p:nvSpPr>
            <p:cNvPr id="7" name="Freeform 2055"/>
            <p:cNvSpPr>
              <a:spLocks/>
            </p:cNvSpPr>
            <p:nvPr/>
          </p:nvSpPr>
          <p:spPr bwMode="gray">
            <a:xfrm>
              <a:off x="7016237" y="3275465"/>
              <a:ext cx="1779163" cy="2517044"/>
            </a:xfrm>
            <a:custGeom>
              <a:avLst/>
              <a:gdLst>
                <a:gd name="T0" fmla="*/ 2147483647 w 1056"/>
                <a:gd name="T1" fmla="*/ 2147483647 h 1745"/>
                <a:gd name="T2" fmla="*/ 0 w 1056"/>
                <a:gd name="T3" fmla="*/ 2147483647 h 1745"/>
                <a:gd name="T4" fmla="*/ 2147483647 w 1056"/>
                <a:gd name="T5" fmla="*/ 0 h 1745"/>
                <a:gd name="T6" fmla="*/ 2147483647 w 1056"/>
                <a:gd name="T7" fmla="*/ 2147483647 h 1745"/>
                <a:gd name="T8" fmla="*/ 2147483647 w 1056"/>
                <a:gd name="T9" fmla="*/ 2147483647 h 174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056"/>
                <a:gd name="T16" fmla="*/ 0 h 1745"/>
                <a:gd name="T17" fmla="*/ 1056 w 1056"/>
                <a:gd name="T18" fmla="*/ 1745 h 1745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056" h="1745">
                  <a:moveTo>
                    <a:pt x="16" y="1745"/>
                  </a:moveTo>
                  <a:lnTo>
                    <a:pt x="0" y="817"/>
                  </a:lnTo>
                  <a:lnTo>
                    <a:pt x="1056" y="0"/>
                  </a:lnTo>
                  <a:lnTo>
                    <a:pt x="1053" y="922"/>
                  </a:lnTo>
                  <a:lnTo>
                    <a:pt x="16" y="1745"/>
                  </a:lnTo>
                  <a:close/>
                </a:path>
              </a:pathLst>
            </a:custGeom>
            <a:solidFill>
              <a:srgbClr val="339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IN" sz="2200"/>
            </a:p>
          </p:txBody>
        </p:sp>
        <p:pic>
          <p:nvPicPr>
            <p:cNvPr id="8" name="Picture 2060" descr="C:\salome_official\projects\11gR2_SQL 1\screenshots\les11_5s_b.gif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08960" y="4506563"/>
              <a:ext cx="3921944" cy="1285946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4" name="Rectangle 2063">
            <a:extLst>
              <a:ext uri="{FF2B5EF4-FFF2-40B4-BE49-F238E27FC236}">
                <a16:creationId xmlns:a16="http://schemas.microsoft.com/office/drawing/2014/main" id="{98F39592-5BC4-8241-BC87-2D04FA18E651}"/>
              </a:ext>
            </a:extLst>
          </p:cNvPr>
          <p:cNvSpPr txBox="1">
            <a:spLocks noChangeArrowheads="1"/>
          </p:cNvSpPr>
          <p:nvPr/>
        </p:nvSpPr>
        <p:spPr>
          <a:xfrm>
            <a:off x="5692182" y="4143412"/>
            <a:ext cx="945099" cy="4058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2400" dirty="0">
                <a:latin typeface="Arial Narrow" panose="020B0604020202020204" pitchFamily="34" charset="0"/>
                <a:cs typeface="Arial Narrow" panose="020B0604020202020204" pitchFamily="34" charset="0"/>
              </a:rPr>
              <a:t>A view</a:t>
            </a:r>
          </a:p>
        </p:txBody>
      </p:sp>
    </p:spTree>
    <p:extLst>
      <p:ext uri="{BB962C8B-B14F-4D97-AF65-F5344CB8AC3E}">
        <p14:creationId xmlns:p14="http://schemas.microsoft.com/office/powerpoint/2010/main" val="3876546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4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862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n-US" altLang="en-US" smtClean="0"/>
              <a:t>View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1792" y="1261241"/>
            <a:ext cx="11335407" cy="5368159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sz="2800" dirty="0" smtClean="0">
                <a:latin typeface="Times New Roman" pitchFamily="18" charset="0"/>
              </a:rPr>
              <a:t>Views are tables whose contents are taken or derived from other tables.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>
                <a:latin typeface="Times New Roman" pitchFamily="18" charset="0"/>
              </a:rPr>
              <a:t>To the user, the view appears like a table with columns and </a:t>
            </a:r>
            <a:r>
              <a:rPr lang="en-US" altLang="en-US" sz="2800" dirty="0" err="1" smtClean="0">
                <a:latin typeface="Times New Roman" pitchFamily="18" charset="0"/>
              </a:rPr>
              <a:t>rows.But</a:t>
            </a:r>
            <a:r>
              <a:rPr lang="en-US" altLang="en-US" sz="2800" dirty="0" smtClean="0">
                <a:latin typeface="Times New Roman" pitchFamily="18" charset="0"/>
              </a:rPr>
              <a:t> in reality, the view doesn’t exists in the database as a stored set of values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>
                <a:latin typeface="Times New Roman" pitchFamily="18" charset="0"/>
              </a:rPr>
              <a:t>The rows and columns that we find inside a view are actually the results generated by a query that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en-US" altLang="en-US" sz="2800" dirty="0" smtClean="0">
                <a:latin typeface="Times New Roman" pitchFamily="18" charset="0"/>
              </a:rPr>
              <a:t>   defines the view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>
                <a:latin typeface="Times New Roman" pitchFamily="18" charset="0"/>
              </a:rPr>
              <a:t>View is like a window through which we see a limited region of the actual table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800" dirty="0" smtClean="0">
                <a:latin typeface="Times New Roman" pitchFamily="18" charset="0"/>
              </a:rPr>
              <a:t>The table from where the actual data is obtained is called the source table</a:t>
            </a:r>
          </a:p>
        </p:txBody>
      </p:sp>
    </p:spTree>
    <p:extLst>
      <p:ext uri="{BB962C8B-B14F-4D97-AF65-F5344CB8AC3E}">
        <p14:creationId xmlns:p14="http://schemas.microsoft.com/office/powerpoint/2010/main" val="2625508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OF VIEWS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71A4D9-6759-E442-A676-DCBE3341A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66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6F3D26B-55FF-AA43-BEC7-9C27180600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76C0E3CB-0CC4-7946-A253-F0C5BC73F2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6769875"/>
              </p:ext>
            </p:extLst>
          </p:nvPr>
        </p:nvGraphicFramePr>
        <p:xfrm>
          <a:off x="1140321" y="1335992"/>
          <a:ext cx="8321071" cy="5020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4683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TABLE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DBMS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67</a:t>
            </a:fld>
            <a:endParaRPr lang="en-US" dirty="0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blackWhite">
          <a:xfrm>
            <a:off x="923925" y="1702676"/>
            <a:ext cx="10647965" cy="3121572"/>
          </a:xfrm>
          <a:prstGeom prst="rect">
            <a:avLst/>
          </a:prstGeom>
          <a:solidFill>
            <a:srgbClr val="FFFFCC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lIns="92075" tIns="46038" rIns="92075" bIns="46038" anchor="ctr"/>
          <a:lstStyle>
            <a:lvl1pPr>
              <a:tabLst>
                <a:tab pos="1200150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tabLst>
                <a:tab pos="1200150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tabLst>
                <a:tab pos="1200150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tabLst>
                <a:tab pos="1200150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tabLst>
                <a:tab pos="1200150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tabLst>
                <a:tab pos="1200150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tabLst>
                <a:tab pos="1200150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tabLst>
                <a:tab pos="1200150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tabLst>
                <a:tab pos="1200150" algn="l"/>
              </a:tabLs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</a:rPr>
              <a:t>CREATE [OR REPLACE] [FORCE|NOFORCE] VIEW </a:t>
            </a:r>
            <a:r>
              <a:rPr lang="en-US" altLang="en-US" sz="2800" b="1" i="1" dirty="0" err="1">
                <a:solidFill>
                  <a:srgbClr val="000000"/>
                </a:solidFill>
                <a:latin typeface="Courier New" pitchFamily="49" charset="0"/>
              </a:rPr>
              <a:t>view</a:t>
            </a:r>
            <a:endParaRPr lang="en-US" altLang="en-US" sz="2800" b="1" i="1" dirty="0">
              <a:solidFill>
                <a:srgbClr val="000000"/>
              </a:solidFill>
              <a:latin typeface="Courier New" pitchFamily="49" charset="0"/>
            </a:endParaRPr>
          </a:p>
          <a:p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</a:rPr>
              <a:t>  [(</a:t>
            </a:r>
            <a:r>
              <a:rPr lang="en-US" altLang="en-US" sz="2800" b="1" i="1" dirty="0">
                <a:solidFill>
                  <a:srgbClr val="000000"/>
                </a:solidFill>
                <a:latin typeface="Courier New" pitchFamily="49" charset="0"/>
              </a:rPr>
              <a:t>alias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</a:rPr>
              <a:t>[, </a:t>
            </a:r>
            <a:r>
              <a:rPr lang="en-US" altLang="en-US" sz="2800" b="1" i="1" dirty="0">
                <a:solidFill>
                  <a:srgbClr val="000000"/>
                </a:solidFill>
                <a:latin typeface="Courier New" pitchFamily="49" charset="0"/>
              </a:rPr>
              <a:t>alias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</a:rPr>
              <a:t>]...)]</a:t>
            </a:r>
          </a:p>
          <a:p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</a:rPr>
              <a:t>AS </a:t>
            </a:r>
            <a:r>
              <a:rPr lang="en-US" altLang="en-US" sz="2800" b="1" i="1" dirty="0" err="1">
                <a:solidFill>
                  <a:srgbClr val="000000"/>
                </a:solidFill>
                <a:latin typeface="Courier New" pitchFamily="49" charset="0"/>
              </a:rPr>
              <a:t>subquery</a:t>
            </a:r>
            <a:endParaRPr lang="en-US" altLang="en-US" sz="2800" b="1" dirty="0">
              <a:solidFill>
                <a:srgbClr val="000000"/>
              </a:solidFill>
              <a:latin typeface="Courier New" pitchFamily="49" charset="0"/>
            </a:endParaRPr>
          </a:p>
          <a:p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</a:rPr>
              <a:t>[WITH CHECK OPTION [CONSTRAINT </a:t>
            </a:r>
            <a:r>
              <a:rPr lang="en-US" altLang="en-US" sz="2800" b="1" i="1" dirty="0">
                <a:solidFill>
                  <a:srgbClr val="000000"/>
                </a:solidFill>
                <a:latin typeface="Courier New" pitchFamily="49" charset="0"/>
              </a:rPr>
              <a:t>constraint</a:t>
            </a:r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</a:rPr>
              <a:t>]]</a:t>
            </a:r>
          </a:p>
          <a:p>
            <a:r>
              <a:rPr lang="en-US" altLang="en-US" sz="2800" b="1" dirty="0">
                <a:solidFill>
                  <a:srgbClr val="000000"/>
                </a:solidFill>
                <a:latin typeface="Courier New" pitchFamily="49" charset="0"/>
              </a:rPr>
              <a:t>[WITH READ ONLY]</a:t>
            </a:r>
          </a:p>
        </p:txBody>
      </p:sp>
    </p:spTree>
    <p:extLst>
      <p:ext uri="{BB962C8B-B14F-4D97-AF65-F5344CB8AC3E}">
        <p14:creationId xmlns:p14="http://schemas.microsoft.com/office/powerpoint/2010/main" val="71448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4" y="1166648"/>
            <a:ext cx="11232722" cy="5148093"/>
          </a:xfrm>
        </p:spPr>
        <p:txBody>
          <a:bodyPr>
            <a:noAutofit/>
          </a:bodyPr>
          <a:lstStyle/>
          <a:p>
            <a:r>
              <a:rPr lang="en-US" dirty="0"/>
              <a:t>Create the EMPVU80 view, which contains details of the employees in department </a:t>
            </a:r>
            <a:r>
              <a:rPr lang="en-US" dirty="0" smtClean="0"/>
              <a:t>80</a:t>
            </a:r>
            <a:r>
              <a:rPr lang="en-US" dirty="0"/>
              <a:t>:</a:t>
            </a:r>
          </a:p>
          <a:p>
            <a:endParaRPr lang="en-US" sz="2800" dirty="0"/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CREATE VIEW dept80_emp AS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 	SELECT  </a:t>
            </a:r>
            <a:r>
              <a:rPr lang="en-US" altLang="en-US" sz="2800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sz="2800" dirty="0" err="1">
                <a:solidFill>
                  <a:srgbClr val="000000"/>
                </a:solidFill>
                <a:latin typeface="Courier Regular" pitchFamily="2" charset="0"/>
              </a:rPr>
              <a:t>first_name</a:t>
            </a: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sz="2800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, salary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    FROM   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    WHERE   </a:t>
            </a:r>
            <a:r>
              <a:rPr lang="en-US" altLang="en-US" sz="2800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 = 80</a:t>
            </a:r>
            <a:r>
              <a:rPr lang="en-US" altLang="en-US" sz="2800" dirty="0" smtClean="0">
                <a:solidFill>
                  <a:srgbClr val="000000"/>
                </a:solidFill>
                <a:latin typeface="Courier Regular" pitchFamily="2" charset="0"/>
              </a:rPr>
              <a:t>;</a:t>
            </a:r>
          </a:p>
          <a:p>
            <a:pPr marL="228600" lvl="1" indent="0">
              <a:spcBef>
                <a:spcPct val="0"/>
              </a:spcBef>
              <a:buNone/>
            </a:pPr>
            <a:endParaRPr lang="en-US" altLang="en-US" sz="2400" dirty="0">
              <a:solidFill>
                <a:srgbClr val="000000"/>
              </a:solidFill>
              <a:latin typeface="Courier Regular" pitchFamily="2" charset="0"/>
            </a:endParaRPr>
          </a:p>
          <a:p>
            <a:r>
              <a:rPr lang="en-US" dirty="0"/>
              <a:t>Create the </a:t>
            </a:r>
            <a:r>
              <a:rPr lang="en-US" dirty="0" smtClean="0"/>
              <a:t>EMPVIEW </a:t>
            </a:r>
            <a:r>
              <a:rPr lang="en-US" dirty="0"/>
              <a:t>view, which contains details of the employees </a:t>
            </a:r>
            <a:r>
              <a:rPr lang="en-US" dirty="0" smtClean="0"/>
              <a:t>EMPLOYEE_ID, FIRST_NAME, JOB_ID, SALARY, DEPARTMENT_ID:</a:t>
            </a:r>
            <a:endParaRPr lang="en-US" dirty="0"/>
          </a:p>
          <a:p>
            <a:endParaRPr lang="en-US" sz="2800" dirty="0"/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CREATE VIEW </a:t>
            </a:r>
            <a:r>
              <a:rPr lang="en-US" sz="2800" dirty="0"/>
              <a:t>EMPVIEW</a:t>
            </a:r>
            <a:r>
              <a:rPr lang="en-US" altLang="en-US" sz="2800" dirty="0" smtClean="0">
                <a:solidFill>
                  <a:srgbClr val="000000"/>
                </a:solidFill>
                <a:latin typeface="Courier Regular" pitchFamily="2" charset="0"/>
              </a:rPr>
              <a:t> </a:t>
            </a: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AS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 	SELECT  </a:t>
            </a:r>
            <a:r>
              <a:rPr lang="en-US" altLang="en-US" sz="2800" dirty="0" err="1" smtClean="0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sz="2800" dirty="0" smtClean="0">
                <a:solidFill>
                  <a:srgbClr val="000000"/>
                </a:solidFill>
                <a:latin typeface="Courier Regular" pitchFamily="2" charset="0"/>
              </a:rPr>
              <a:t>,  </a:t>
            </a:r>
            <a:r>
              <a:rPr lang="en-US" altLang="en-US" sz="2800" dirty="0" err="1">
                <a:solidFill>
                  <a:srgbClr val="000000"/>
                </a:solidFill>
                <a:latin typeface="Courier Regular" pitchFamily="2" charset="0"/>
              </a:rPr>
              <a:t>first_name</a:t>
            </a: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sz="2800" dirty="0" smtClean="0">
                <a:solidFill>
                  <a:srgbClr val="000000"/>
                </a:solidFill>
                <a:latin typeface="Courier Regular" pitchFamily="2" charset="0"/>
              </a:rPr>
              <a:t>JOB_ID, SALARY, DEPARTMENT_ID</a:t>
            </a:r>
            <a:endParaRPr lang="en-US" altLang="en-US" sz="28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2800" dirty="0">
                <a:solidFill>
                  <a:srgbClr val="000000"/>
                </a:solidFill>
                <a:latin typeface="Courier Regular" pitchFamily="2" charset="0"/>
              </a:rPr>
              <a:t>    FROM    </a:t>
            </a:r>
            <a:r>
              <a:rPr lang="en-US" altLang="en-US" sz="2800" dirty="0" smtClean="0">
                <a:solidFill>
                  <a:srgbClr val="000000"/>
                </a:solidFill>
                <a:latin typeface="Courier Regular" pitchFamily="2" charset="0"/>
              </a:rPr>
              <a:t>employees;</a:t>
            </a:r>
            <a:endParaRPr lang="en-US" altLang="en-US" sz="2800" dirty="0">
              <a:solidFill>
                <a:srgbClr val="000000"/>
              </a:solidFill>
              <a:latin typeface="Courier Regular" pitchFamily="2" charset="0"/>
            </a:endParaRPr>
          </a:p>
          <a:p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22037" y="340721"/>
            <a:ext cx="9545006" cy="369812"/>
          </a:xfrm>
        </p:spPr>
        <p:txBody>
          <a:bodyPr/>
          <a:lstStyle/>
          <a:p>
            <a:pPr algn="ctr"/>
            <a:r>
              <a:rPr lang="en-US"/>
              <a:t>CREATING A VIEW </a:t>
            </a:r>
            <a:br>
              <a:rPr lang="en-US"/>
            </a:b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D0F194A-ECED-DD4F-B178-64E862EF87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A02451-E68E-2F47-8801-0B132BAC38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333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Create a view by using column aliases in the subquery:</a:t>
            </a:r>
          </a:p>
          <a:p>
            <a:pPr marL="228600" lvl="1" indent="0">
              <a:spcBef>
                <a:spcPct val="0"/>
              </a:spcBef>
              <a:buNone/>
            </a:pP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CREATE VIEW salvu50 AS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	SELECT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employee_id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first_name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|| ' '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last_name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AS 	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fullname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, salary*12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annual_sal</a:t>
            </a: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   FROM   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   WHERE 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= 50;</a:t>
            </a:r>
          </a:p>
          <a:p>
            <a:pPr marL="228600" lvl="1" indent="0">
              <a:spcBef>
                <a:spcPct val="0"/>
              </a:spcBef>
              <a:buNone/>
            </a:pP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pPr marL="571500" lvl="1" indent="-342900">
              <a:spcBef>
                <a:spcPct val="0"/>
              </a:spcBef>
            </a:pPr>
            <a:r>
              <a:rPr lang="en-US" altLang="en-US" sz="2400" dirty="0"/>
              <a:t>Select the columns from this view by the given alias names.</a:t>
            </a:r>
          </a:p>
          <a:p>
            <a:pPr marL="571500" lvl="1" indent="-342900">
              <a:spcBef>
                <a:spcPct val="0"/>
              </a:spcBef>
            </a:pPr>
            <a:r>
              <a:rPr lang="en-US" altLang="en-US" sz="2400" dirty="0"/>
              <a:t>This view definition can be modified using:</a:t>
            </a:r>
          </a:p>
          <a:p>
            <a:pPr marL="228600" lvl="1" indent="0">
              <a:spcBef>
                <a:spcPct val="0"/>
              </a:spcBef>
              <a:buNone/>
            </a:pP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CREATE OR REPLACE VIEW salvu50 AS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 …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VIEW </a:t>
            </a:r>
            <a:br>
              <a:rPr lang="en-US"/>
            </a:b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5DC3E3-B63C-C041-8882-A411719687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08CB7-7E19-D04D-8139-B755F0549A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651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Dimension Functions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428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28353" y="1277007"/>
            <a:ext cx="11264253" cy="5037734"/>
          </a:xfrm>
        </p:spPr>
        <p:txBody>
          <a:bodyPr>
            <a:normAutofit/>
          </a:bodyPr>
          <a:lstStyle/>
          <a:p>
            <a:r>
              <a:rPr lang="en-US" sz="3200" dirty="0"/>
              <a:t>Create a complex view that contains group functions to display values from two tables:</a:t>
            </a:r>
          </a:p>
          <a:p>
            <a:pPr marL="228600" lvl="1" indent="0">
              <a:spcBef>
                <a:spcPct val="0"/>
              </a:spcBef>
              <a:buNone/>
            </a:pPr>
            <a:endParaRPr lang="en-US" altLang="en-US" sz="28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CREATE OR REPLACE VIEW </a:t>
            </a:r>
            <a:r>
              <a:rPr lang="en-US" altLang="en-US" sz="3200" dirty="0" err="1" smtClean="0">
                <a:solidFill>
                  <a:srgbClr val="000000"/>
                </a:solidFill>
                <a:latin typeface="Courier Regular" pitchFamily="2" charset="0"/>
              </a:rPr>
              <a:t>dept_sum_vu</a:t>
            </a:r>
            <a:r>
              <a:rPr lang="en-US" altLang="en-US" sz="3200" dirty="0" smtClean="0">
                <a:solidFill>
                  <a:srgbClr val="000000"/>
                </a:solidFill>
                <a:latin typeface="Courier Regular" pitchFamily="2" charset="0"/>
              </a:rPr>
              <a:t>  AS</a:t>
            </a:r>
            <a:endParaRPr lang="en-US" altLang="en-US" sz="3200" dirty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	SELECT  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d.department_name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, MIN(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e.salary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), </a:t>
            </a:r>
            <a:r>
              <a:rPr lang="en-US" altLang="en-US" sz="3200" dirty="0" smtClean="0">
                <a:solidFill>
                  <a:srgbClr val="000000"/>
                </a:solidFill>
                <a:latin typeface="Courier Regular" pitchFamily="2" charset="0"/>
              </a:rPr>
              <a:t>MAX(</a:t>
            </a:r>
            <a:r>
              <a:rPr lang="en-US" altLang="en-US" sz="3200" dirty="0" err="1" smtClean="0">
                <a:solidFill>
                  <a:srgbClr val="000000"/>
                </a:solidFill>
                <a:latin typeface="Courier Regular" pitchFamily="2" charset="0"/>
              </a:rPr>
              <a:t>e.salary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),AVG(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e.salary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 	FROM     Employees e JOIN departments d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	ON       (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e.department_id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 =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d.department_id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)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	GROUP BY </a:t>
            </a:r>
            <a:r>
              <a:rPr lang="en-US" altLang="en-US" sz="3200" dirty="0" err="1">
                <a:solidFill>
                  <a:srgbClr val="000000"/>
                </a:solidFill>
                <a:latin typeface="Courier Regular" pitchFamily="2" charset="0"/>
              </a:rPr>
              <a:t>d.department_name</a:t>
            </a:r>
            <a:r>
              <a:rPr lang="en-US" altLang="en-US" sz="3200" dirty="0">
                <a:solidFill>
                  <a:srgbClr val="000000"/>
                </a:solidFill>
                <a:latin typeface="Courier Regular" pitchFamily="2" charset="0"/>
              </a:rPr>
              <a:t>;</a:t>
            </a:r>
          </a:p>
          <a:p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 COMPLEX VIEW </a:t>
            </a:r>
            <a:br>
              <a:rPr lang="en-US"/>
            </a:b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993BCC4-74EE-2F42-A179-6C5EA20728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8F091-D9AA-6045-A883-748645E2C6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394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US" dirty="0"/>
              <a:t>You can usually perform DML operations on simple views.</a:t>
            </a:r>
          </a:p>
          <a:p>
            <a:pPr>
              <a:spcBef>
                <a:spcPts val="1200"/>
              </a:spcBef>
            </a:pPr>
            <a:r>
              <a:rPr lang="en-US" dirty="0"/>
              <a:t>You cannot modify data in a view if its SELECT statement contains: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Single-row or Group functions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A GROUP BY clause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The DISTINCT keyword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Columns defined by expressions</a:t>
            </a:r>
          </a:p>
          <a:p>
            <a:pPr lvl="1">
              <a:spcBef>
                <a:spcPts val="1200"/>
              </a:spcBef>
            </a:pPr>
            <a:r>
              <a:rPr lang="en-US" dirty="0"/>
              <a:t>LIMIT clause at the end</a:t>
            </a:r>
          </a:p>
          <a:p>
            <a:pPr lvl="1">
              <a:spcBef>
                <a:spcPts val="1200"/>
              </a:spcBef>
            </a:pPr>
            <a:endParaRPr lang="en-US" dirty="0"/>
          </a:p>
          <a:p>
            <a:pPr>
              <a:spcBef>
                <a:spcPts val="1200"/>
              </a:spcBef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 FOR PERFORMING DML OPERATIONS ON A VIEW 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32593-A80A-794B-91CE-93B8ABC930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D5A21-B44A-9B4F-8D1F-65AC2E2D78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08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You can ensure that DML operations performed on the view stay in the domain of the view by using the WITH CHECK OPTION clause:</a:t>
            </a:r>
          </a:p>
          <a:p>
            <a:pPr marL="228600" lvl="1" indent="0">
              <a:spcBef>
                <a:spcPct val="0"/>
              </a:spcBef>
              <a:buNone/>
            </a:pPr>
            <a:endParaRPr lang="en-US" altLang="en-US" dirty="0">
              <a:solidFill>
                <a:srgbClr val="000000"/>
              </a:solidFill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CREATE OR REPLACE VIEW empvu20 AS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SELECT	*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  	FROM     Employees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  	WHERE    </a:t>
            </a:r>
            <a:r>
              <a:rPr lang="en-US" altLang="en-US" dirty="0" err="1">
                <a:solidFill>
                  <a:srgbClr val="000000"/>
                </a:solidFill>
                <a:latin typeface="Courier Regular" pitchFamily="2" charset="0"/>
              </a:rPr>
              <a:t>department_id</a:t>
            </a: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= 20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   	WITH CHECK OPTION;</a:t>
            </a:r>
          </a:p>
          <a:p>
            <a:endParaRPr lang="en-US" altLang="en-US" dirty="0">
              <a:latin typeface="Helvetica LT Std Cond Light" panose="020B0406020202030204" pitchFamily="34" charset="0"/>
              <a:sym typeface="Wingdings" panose="05000000000000000000" pitchFamily="2" charset="2"/>
            </a:endParaRPr>
          </a:p>
          <a:p>
            <a:r>
              <a:rPr lang="en-US" altLang="en-US" dirty="0">
                <a:latin typeface="Helvetica LT Std Cond Light" panose="020B0406020202030204" pitchFamily="34" charset="0"/>
                <a:sym typeface="Wingdings" panose="05000000000000000000" pitchFamily="2" charset="2"/>
              </a:rPr>
              <a:t>Any attempt to INSERT a row with a </a:t>
            </a:r>
            <a:r>
              <a:rPr lang="en-US" altLang="en-US" dirty="0" err="1">
                <a:latin typeface="Helvetica LT Std Cond Light" panose="020B0406020202030204" pitchFamily="34" charset="0"/>
                <a:sym typeface="Wingdings" panose="05000000000000000000" pitchFamily="2" charset="2"/>
              </a:rPr>
              <a:t>department_id</a:t>
            </a:r>
            <a:r>
              <a:rPr lang="en-US" altLang="en-US" dirty="0">
                <a:latin typeface="Helvetica LT Std Cond Light" panose="020B0406020202030204" pitchFamily="34" charset="0"/>
                <a:sym typeface="Wingdings" panose="05000000000000000000" pitchFamily="2" charset="2"/>
              </a:rPr>
              <a:t> other than 20, or to UPDATE the department number for any row in the view fails because it violates the WITH CHECK OPTION constraint.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THE WITH CHECK OPTION CLAUSE </a:t>
            </a:r>
            <a:br>
              <a:rPr lang="en-US"/>
            </a:b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ABB947-5720-8D44-8792-E15424F84A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E6FB1F-C67E-A048-B5D1-F33A0F3FF3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98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 index:</a:t>
            </a:r>
          </a:p>
          <a:p>
            <a:pPr lvl="1"/>
            <a:r>
              <a:rPr lang="en-US" dirty="0"/>
              <a:t>Is a schema object</a:t>
            </a:r>
          </a:p>
          <a:p>
            <a:pPr lvl="1"/>
            <a:r>
              <a:rPr lang="en-US" dirty="0"/>
              <a:t>Can be used by the Oracle server to speed up the retrieval of rows by using a pointer</a:t>
            </a:r>
          </a:p>
          <a:p>
            <a:pPr lvl="1"/>
            <a:r>
              <a:rPr lang="en-US" dirty="0"/>
              <a:t>Can reduce disk input/output (I/O) by using a rapid path access method to locate data quickly</a:t>
            </a:r>
          </a:p>
          <a:p>
            <a:pPr lvl="1"/>
            <a:r>
              <a:rPr lang="en-US" dirty="0"/>
              <a:t>Is dependent on the table that it indexes</a:t>
            </a:r>
          </a:p>
          <a:p>
            <a:pPr lvl="1"/>
            <a:r>
              <a:rPr lang="en-US" dirty="0"/>
              <a:t>Is used and maintained automatically by the Oracle server</a:t>
            </a:r>
          </a:p>
          <a:p>
            <a:r>
              <a:rPr lang="en-US" dirty="0"/>
              <a:t>A unique index is created automatically when a PRIMARY KEY or UNIQUE constraint defined in a table definition.</a:t>
            </a:r>
          </a:p>
          <a:p>
            <a:r>
              <a:rPr lang="en-US" altLang="en-US" dirty="0">
                <a:sym typeface="Wingdings" panose="05000000000000000000" pitchFamily="2" charset="2"/>
              </a:rPr>
              <a:t>Users can create nonunique indexes on columns to speed up access to the rows.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INDEXES </a:t>
            </a:r>
            <a:br>
              <a:rPr lang="en-US"/>
            </a:b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1790F8-AECA-954A-B4C7-B7AF1ACD91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E1068D-94AD-A24B-8430-3F49806970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73</a:t>
            </a:fld>
            <a:endParaRPr lang="en-US" dirty="0"/>
          </a:p>
        </p:txBody>
      </p:sp>
      <p:pic>
        <p:nvPicPr>
          <p:cNvPr id="4" name="Picture 4" descr="D:\Temp\db2xdb005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9365187" y="4293403"/>
            <a:ext cx="2242943" cy="2052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1622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an index on one or more columns:</a:t>
            </a:r>
          </a:p>
          <a:p>
            <a:pPr marL="502920" lvl="1" indent="0">
              <a:buNone/>
            </a:pPr>
            <a:r>
              <a:rPr lang="en-US" altLang="en-US" dirty="0">
                <a:latin typeface="Courier" pitchFamily="2" charset="0"/>
              </a:rPr>
              <a:t>	CREATE [UNIQUE]INDEX </a:t>
            </a:r>
            <a:r>
              <a:rPr lang="en-US" altLang="en-US" dirty="0" err="1">
                <a:latin typeface="Courier" pitchFamily="2" charset="0"/>
              </a:rPr>
              <a:t>index_name</a:t>
            </a:r>
            <a:endParaRPr lang="en-US" altLang="en-US" dirty="0">
              <a:latin typeface="Courier" pitchFamily="2" charset="0"/>
            </a:endParaRPr>
          </a:p>
          <a:p>
            <a:pPr marL="502920" lvl="1" indent="0">
              <a:buNone/>
            </a:pPr>
            <a:r>
              <a:rPr lang="en-US" altLang="en-US" dirty="0">
                <a:latin typeface="Courier" pitchFamily="2" charset="0"/>
              </a:rPr>
              <a:t>	ON table (column[, column]...);</a:t>
            </a:r>
          </a:p>
          <a:p>
            <a:pPr marL="502920" lvl="1" indent="0">
              <a:buNone/>
            </a:pPr>
            <a:endParaRPr lang="en-US" altLang="en-US" dirty="0">
              <a:latin typeface="Courier" pitchFamily="2" charset="0"/>
            </a:endParaRPr>
          </a:p>
          <a:p>
            <a:r>
              <a:rPr lang="en-US" altLang="en-US" dirty="0">
                <a:sym typeface="Wingdings" panose="05000000000000000000" pitchFamily="2" charset="2"/>
              </a:rPr>
              <a:t>Improve the speed of query access to the LAST_NAME column in the EMPLOYEES table:</a:t>
            </a: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latin typeface="Courier Regular" pitchFamily="2" charset="0"/>
              </a:rPr>
              <a:t>	CREATE INDEX </a:t>
            </a:r>
            <a:r>
              <a:rPr lang="en-US" altLang="en-US" dirty="0" err="1">
                <a:latin typeface="Courier Regular" pitchFamily="2" charset="0"/>
              </a:rPr>
              <a:t>emp_last_name_idx</a:t>
            </a:r>
            <a:endParaRPr lang="en-US" altLang="en-US" dirty="0">
              <a:latin typeface="Courier Regular" pitchFamily="2" charset="0"/>
            </a:endParaRPr>
          </a:p>
          <a:p>
            <a:pPr marL="228600" lvl="1" indent="0">
              <a:spcBef>
                <a:spcPct val="0"/>
              </a:spcBef>
              <a:buNone/>
            </a:pPr>
            <a:r>
              <a:rPr lang="en-US" altLang="en-US" dirty="0">
                <a:latin typeface="Courier Regular" pitchFamily="2" charset="0"/>
              </a:rPr>
              <a:t>	ON employees(</a:t>
            </a:r>
            <a:r>
              <a:rPr lang="en-US" altLang="en-US" dirty="0" err="1">
                <a:latin typeface="Courier Regular" pitchFamily="2" charset="0"/>
              </a:rPr>
              <a:t>last_name</a:t>
            </a:r>
            <a:r>
              <a:rPr lang="en-US" altLang="en-US" dirty="0">
                <a:latin typeface="Courier Regular" pitchFamily="2" charset="0"/>
              </a:rPr>
              <a:t>);</a:t>
            </a:r>
          </a:p>
          <a:p>
            <a:pPr marL="228600" lvl="1" indent="0">
              <a:spcBef>
                <a:spcPct val="0"/>
              </a:spcBef>
              <a:buNone/>
            </a:pPr>
            <a:endParaRPr lang="en-US" altLang="en-US" dirty="0">
              <a:latin typeface="Courier Regular" pitchFamily="2" charset="0"/>
            </a:endParaRPr>
          </a:p>
          <a:p>
            <a:r>
              <a:rPr lang="en-US" altLang="en-US" dirty="0">
                <a:sym typeface="Wingdings" panose="05000000000000000000" pitchFamily="2" charset="2"/>
              </a:rPr>
              <a:t>Indexes get used when a query searches for a involving indexed column:</a:t>
            </a:r>
          </a:p>
          <a:p>
            <a:pPr marL="502920" lvl="1" indent="0">
              <a:buNone/>
            </a:pPr>
            <a:r>
              <a:rPr lang="en-US" altLang="en-US" dirty="0">
                <a:latin typeface="Courier" pitchFamily="2" charset="0"/>
                <a:sym typeface="Wingdings" panose="05000000000000000000" pitchFamily="2" charset="2"/>
              </a:rPr>
              <a:t>	SELECT * FROM Employees WHERE </a:t>
            </a:r>
            <a:r>
              <a:rPr lang="en-US" altLang="en-US" dirty="0" err="1">
                <a:latin typeface="Courier" pitchFamily="2" charset="0"/>
                <a:sym typeface="Wingdings" panose="05000000000000000000" pitchFamily="2" charset="2"/>
              </a:rPr>
              <a:t>last_name</a:t>
            </a:r>
            <a:r>
              <a:rPr lang="en-US" altLang="en-US" dirty="0">
                <a:latin typeface="Courier" pitchFamily="2" charset="0"/>
                <a:sym typeface="Wingdings" panose="05000000000000000000" pitchFamily="2" charset="2"/>
              </a:rPr>
              <a:t> LIKE 'Boo%';</a:t>
            </a:r>
          </a:p>
          <a:p>
            <a:pPr lvl="1"/>
            <a:endParaRPr lang="en-US" altLang="en-US" dirty="0">
              <a:sym typeface="Wingdings" panose="05000000000000000000" pitchFamily="2" charset="2"/>
            </a:endParaRPr>
          </a:p>
          <a:p>
            <a:r>
              <a:rPr lang="en-US" altLang="en-US" dirty="0">
                <a:sym typeface="Wingdings" panose="05000000000000000000" pitchFamily="2" charset="2"/>
              </a:rPr>
              <a:t>Index can be dropped using DROP INDEX statement:</a:t>
            </a:r>
          </a:p>
          <a:p>
            <a:pPr marL="502920" lvl="1" indent="0">
              <a:lnSpc>
                <a:spcPct val="100000"/>
              </a:lnSpc>
              <a:buNone/>
            </a:pPr>
            <a:r>
              <a:rPr lang="en-US" altLang="en-US" dirty="0">
                <a:solidFill>
                  <a:srgbClr val="000000"/>
                </a:solidFill>
                <a:latin typeface="Courier Regular" pitchFamily="2" charset="0"/>
              </a:rPr>
              <a:t>	</a:t>
            </a:r>
            <a:r>
              <a:rPr lang="en-US" altLang="en-US" dirty="0">
                <a:latin typeface="Courier" pitchFamily="2" charset="0"/>
              </a:rPr>
              <a:t>DROP INDEX </a:t>
            </a:r>
            <a:r>
              <a:rPr lang="en-US" altLang="en-US" dirty="0" err="1">
                <a:latin typeface="Courier" pitchFamily="2" charset="0"/>
              </a:rPr>
              <a:t>emp_last_name_idx</a:t>
            </a:r>
            <a:r>
              <a:rPr lang="en-US" altLang="en-US" dirty="0">
                <a:latin typeface="Courier" pitchFamily="2" charset="0"/>
              </a:rPr>
              <a:t>;</a:t>
            </a:r>
          </a:p>
          <a:p>
            <a:endParaRPr lang="en-US" altLang="en-US" dirty="0">
              <a:sym typeface="Wingdings" panose="05000000000000000000" pitchFamily="2" charset="2"/>
            </a:endParaRP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AN INDEX </a:t>
            </a:r>
            <a:br>
              <a:rPr lang="en-US"/>
            </a:b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FBC14BE-7515-0B49-AEA8-E087890EFC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DB25D1A-02C1-2047-945B-236B55338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40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 CREATION GUIDLINES </a:t>
            </a:r>
            <a:br>
              <a:rPr lang="en-US"/>
            </a:br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2D34E14C-7694-1C46-871C-8E750D4279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BE7926-063E-4340-9EC4-4CFB52359F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75</a:t>
            </a:fld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2420566" y="1584061"/>
            <a:ext cx="7419198" cy="2471498"/>
            <a:chOff x="2420566" y="1584061"/>
            <a:chExt cx="7419198" cy="2471498"/>
          </a:xfrm>
        </p:grpSpPr>
        <p:sp>
          <p:nvSpPr>
            <p:cNvPr id="11" name="Rectangle 11"/>
            <p:cNvSpPr>
              <a:spLocks noChangeArrowheads="1"/>
            </p:cNvSpPr>
            <p:nvPr/>
          </p:nvSpPr>
          <p:spPr bwMode="blackWhite">
            <a:xfrm>
              <a:off x="2806377" y="2443642"/>
              <a:ext cx="7033387" cy="385772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marL="342900" indent="-3429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1143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algn="l" eaLnBrk="1" hangingPunct="1"/>
              <a:r>
                <a:rPr lang="en-US" altLang="en-US" sz="1848" dirty="0">
                  <a:latin typeface="+mn-lt"/>
                </a:rPr>
                <a:t>A column contains a large number of null values</a:t>
              </a:r>
            </a:p>
          </p:txBody>
        </p:sp>
        <p:sp>
          <p:nvSpPr>
            <p:cNvPr id="12" name="Rectangle 12"/>
            <p:cNvSpPr>
              <a:spLocks noChangeArrowheads="1"/>
            </p:cNvSpPr>
            <p:nvPr/>
          </p:nvSpPr>
          <p:spPr bwMode="blackWhite">
            <a:xfrm>
              <a:off x="2420566" y="2443642"/>
              <a:ext cx="385811" cy="385772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spcBef>
                  <a:spcPct val="25000"/>
                </a:spcBef>
                <a:spcAft>
                  <a:spcPct val="25000"/>
                </a:spcAft>
                <a:buClrTx/>
                <a:buFontTx/>
                <a:buNone/>
              </a:pPr>
              <a:endParaRPr lang="en-US" altLang="en-US" sz="2200">
                <a:sym typeface="Wingdings 2" panose="05020102010507070707" pitchFamily="18" charset="2"/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blackWhite">
            <a:xfrm>
              <a:off x="2806377" y="2829414"/>
              <a:ext cx="7033387" cy="613071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marL="342900" indent="-3429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1143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algn="l" eaLnBrk="1" hangingPunct="1"/>
              <a:r>
                <a:rPr lang="en-US" altLang="en-US" sz="1848" dirty="0">
                  <a:latin typeface="+mn-lt"/>
                </a:rPr>
                <a:t>One or more columns are frequently used together in a WHERE clause or a join condition</a:t>
              </a:r>
            </a:p>
          </p:txBody>
        </p:sp>
        <p:sp>
          <p:nvSpPr>
            <p:cNvPr id="14" name="Rectangle 14"/>
            <p:cNvSpPr>
              <a:spLocks noChangeArrowheads="1"/>
            </p:cNvSpPr>
            <p:nvPr/>
          </p:nvSpPr>
          <p:spPr bwMode="blackWhite">
            <a:xfrm>
              <a:off x="2420566" y="2829414"/>
              <a:ext cx="385811" cy="613071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35000"/>
                </a:spcBef>
                <a:spcAft>
                  <a:spcPct val="35000"/>
                </a:spcAft>
                <a:buClrTx/>
                <a:buFontTx/>
                <a:buNone/>
              </a:pPr>
              <a:endParaRPr lang="en-US" altLang="en-US" sz="2200">
                <a:sym typeface="Wingdings 2" panose="05020102010507070707" pitchFamily="18" charset="2"/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blackWhite">
            <a:xfrm>
              <a:off x="2806377" y="2019454"/>
              <a:ext cx="7033387" cy="424188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marL="342900" indent="-3429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1143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algn="l" eaLnBrk="1" hangingPunct="1"/>
              <a:r>
                <a:rPr lang="en-US" altLang="en-US" sz="1848" dirty="0">
                  <a:latin typeface="+mn-lt"/>
                </a:rPr>
                <a:t>A column contains a wide range of values</a:t>
              </a: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blackWhite">
            <a:xfrm>
              <a:off x="2420566" y="2019454"/>
              <a:ext cx="385811" cy="424188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35000"/>
                </a:spcBef>
                <a:spcAft>
                  <a:spcPct val="35000"/>
                </a:spcAft>
                <a:buClrTx/>
                <a:buFontTx/>
                <a:buNone/>
              </a:pPr>
              <a:endParaRPr lang="en-US" altLang="en-US" sz="2200"/>
            </a:p>
          </p:txBody>
        </p:sp>
        <p:sp>
          <p:nvSpPr>
            <p:cNvPr id="19" name="Rectangle 19"/>
            <p:cNvSpPr>
              <a:spLocks noChangeArrowheads="1"/>
            </p:cNvSpPr>
            <p:nvPr/>
          </p:nvSpPr>
          <p:spPr bwMode="blackWhite">
            <a:xfrm>
              <a:off x="2806377" y="3442486"/>
              <a:ext cx="7033387" cy="613073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marL="342900" indent="-3429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1143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algn="l" eaLnBrk="1" hangingPunct="1"/>
              <a:r>
                <a:rPr lang="en-US" altLang="en-US" sz="1848" dirty="0">
                  <a:latin typeface="+mn-lt"/>
                </a:rPr>
                <a:t>The table is large and most queries are expected to retrieve less than 2%</a:t>
              </a:r>
              <a:r>
                <a:rPr lang="en-US" altLang="en-US" sz="1848" dirty="0">
                  <a:latin typeface="+mn-lt"/>
                  <a:cs typeface="Arial" panose="020B0604020202020204" pitchFamily="34" charset="0"/>
                </a:rPr>
                <a:t> to </a:t>
              </a:r>
              <a:r>
                <a:rPr lang="en-US" altLang="en-US" sz="1848" dirty="0">
                  <a:latin typeface="+mn-lt"/>
                </a:rPr>
                <a:t>4% of the rows in the table</a:t>
              </a:r>
            </a:p>
          </p:txBody>
        </p:sp>
        <p:sp>
          <p:nvSpPr>
            <p:cNvPr id="20" name="Rectangle 20"/>
            <p:cNvSpPr>
              <a:spLocks noChangeArrowheads="1"/>
            </p:cNvSpPr>
            <p:nvPr/>
          </p:nvSpPr>
          <p:spPr bwMode="blackWhite">
            <a:xfrm>
              <a:off x="2420566" y="3442486"/>
              <a:ext cx="385811" cy="613073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buClr>
                  <a:srgbClr val="000000"/>
                </a:buClr>
              </a:pPr>
              <a:endParaRPr lang="en-US" altLang="en-US" sz="2200">
                <a:sym typeface="Wingdings 2" panose="05020102010507070707" pitchFamily="18" charset="2"/>
              </a:endParaRPr>
            </a:p>
          </p:txBody>
        </p:sp>
        <p:sp>
          <p:nvSpPr>
            <p:cNvPr id="21" name="Rectangle 21"/>
            <p:cNvSpPr>
              <a:spLocks noChangeArrowheads="1"/>
            </p:cNvSpPr>
            <p:nvPr/>
          </p:nvSpPr>
          <p:spPr bwMode="gray">
            <a:xfrm>
              <a:off x="2420566" y="1584061"/>
              <a:ext cx="7419198" cy="435393"/>
            </a:xfrm>
            <a:prstGeom prst="rect">
              <a:avLst/>
            </a:prstGeom>
            <a:solidFill>
              <a:schemeClr val="accent2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15000"/>
                </a:lnSpc>
                <a:spcBef>
                  <a:spcPct val="25000"/>
                </a:spcBef>
                <a:spcAft>
                  <a:spcPct val="35000"/>
                </a:spcAft>
                <a:buClrTx/>
                <a:buFontTx/>
                <a:buNone/>
              </a:pPr>
              <a:r>
                <a:rPr lang="en-US" altLang="en-US" sz="2200" dirty="0">
                  <a:solidFill>
                    <a:schemeClr val="bg1"/>
                  </a:solidFill>
                  <a:latin typeface="+mn-lt"/>
                </a:rPr>
                <a:t>Create an index when:</a:t>
              </a:r>
            </a:p>
          </p:txBody>
        </p:sp>
        <p:sp>
          <p:nvSpPr>
            <p:cNvPr id="22" name="Line 22"/>
            <p:cNvSpPr>
              <a:spLocks noChangeShapeType="1"/>
            </p:cNvSpPr>
            <p:nvPr/>
          </p:nvSpPr>
          <p:spPr bwMode="blackWhite">
            <a:xfrm>
              <a:off x="2420566" y="1584061"/>
              <a:ext cx="7419198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blackWhite">
            <a:xfrm>
              <a:off x="2420566" y="2019454"/>
              <a:ext cx="7419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sp>
          <p:nvSpPr>
            <p:cNvPr id="24" name="Line 24"/>
            <p:cNvSpPr>
              <a:spLocks noChangeShapeType="1"/>
            </p:cNvSpPr>
            <p:nvPr/>
          </p:nvSpPr>
          <p:spPr bwMode="blackWhite">
            <a:xfrm>
              <a:off x="2420566" y="4055559"/>
              <a:ext cx="7419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sp>
          <p:nvSpPr>
            <p:cNvPr id="28" name="Line 28"/>
            <p:cNvSpPr>
              <a:spLocks noChangeShapeType="1"/>
            </p:cNvSpPr>
            <p:nvPr/>
          </p:nvSpPr>
          <p:spPr bwMode="blackWhite">
            <a:xfrm>
              <a:off x="2420566" y="2443642"/>
              <a:ext cx="7419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IN" sz="2200"/>
            </a:p>
          </p:txBody>
        </p:sp>
        <p:sp>
          <p:nvSpPr>
            <p:cNvPr id="29" name="Line 29"/>
            <p:cNvSpPr>
              <a:spLocks noChangeShapeType="1"/>
            </p:cNvSpPr>
            <p:nvPr/>
          </p:nvSpPr>
          <p:spPr bwMode="blackWhite">
            <a:xfrm>
              <a:off x="2420566" y="3442485"/>
              <a:ext cx="7419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sp>
          <p:nvSpPr>
            <p:cNvPr id="30" name="Line 30"/>
            <p:cNvSpPr>
              <a:spLocks noChangeShapeType="1"/>
            </p:cNvSpPr>
            <p:nvPr/>
          </p:nvSpPr>
          <p:spPr bwMode="blackWhite">
            <a:xfrm>
              <a:off x="2420566" y="2829414"/>
              <a:ext cx="7419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sp>
          <p:nvSpPr>
            <p:cNvPr id="31" name="Line 31"/>
            <p:cNvSpPr>
              <a:spLocks noChangeShapeType="1"/>
            </p:cNvSpPr>
            <p:nvPr/>
          </p:nvSpPr>
          <p:spPr bwMode="blackWhite">
            <a:xfrm>
              <a:off x="2806377" y="2019454"/>
              <a:ext cx="0" cy="203610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pic>
          <p:nvPicPr>
            <p:cNvPr id="37" name="Picture 37" descr="C:\temp\symbo005.g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2464152" y="2099491"/>
              <a:ext cx="295411" cy="28972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38" descr="C:\temp\symbo005.g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2464152" y="2509272"/>
              <a:ext cx="295411" cy="28972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39" descr="C:\temp\symbo005.g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2464152" y="2931860"/>
              <a:ext cx="295411" cy="28972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40" descr="C:\temp\symbo005.g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2464152" y="3559339"/>
              <a:ext cx="295411" cy="28972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7" name="Group 46"/>
          <p:cNvGrpSpPr/>
          <p:nvPr/>
        </p:nvGrpSpPr>
        <p:grpSpPr>
          <a:xfrm>
            <a:off x="2420566" y="4124571"/>
            <a:ext cx="7419198" cy="2253801"/>
            <a:chOff x="2420566" y="4055559"/>
            <a:chExt cx="7419198" cy="2253801"/>
          </a:xfrm>
        </p:grpSpPr>
        <p:sp>
          <p:nvSpPr>
            <p:cNvPr id="4" name="Rectangle 4"/>
            <p:cNvSpPr>
              <a:spLocks noChangeArrowheads="1"/>
            </p:cNvSpPr>
            <p:nvPr/>
          </p:nvSpPr>
          <p:spPr bwMode="gray">
            <a:xfrm>
              <a:off x="2420566" y="4055559"/>
              <a:ext cx="7419198" cy="368164"/>
            </a:xfrm>
            <a:prstGeom prst="rect">
              <a:avLst/>
            </a:prstGeom>
            <a:solidFill>
              <a:schemeClr val="accent2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 eaLnBrk="1" hangingPunct="1">
                <a:buClr>
                  <a:srgbClr val="000000"/>
                </a:buClr>
              </a:pPr>
              <a:r>
                <a:rPr lang="en-US" altLang="en-US" sz="2200" dirty="0">
                  <a:solidFill>
                    <a:schemeClr val="bg1"/>
                  </a:solidFill>
                  <a:latin typeface="+mn-lt"/>
                </a:rPr>
                <a:t>Do not create an index when:</a:t>
              </a:r>
            </a:p>
          </p:txBody>
        </p:sp>
        <p:sp>
          <p:nvSpPr>
            <p:cNvPr id="5" name="Rectangle 5"/>
            <p:cNvSpPr>
              <a:spLocks noChangeArrowheads="1"/>
            </p:cNvSpPr>
            <p:nvPr/>
          </p:nvSpPr>
          <p:spPr bwMode="blackWhite">
            <a:xfrm>
              <a:off x="2806377" y="4423722"/>
              <a:ext cx="7033387" cy="424188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marL="342900" indent="-3429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1143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algn="l" eaLnBrk="1" hangingPunct="1"/>
              <a:r>
                <a:rPr lang="en-US" altLang="en-US" sz="1848" dirty="0">
                  <a:latin typeface="+mn-lt"/>
                </a:rPr>
                <a:t>The columns are not often used as a condition in the query</a:t>
              </a:r>
            </a:p>
          </p:txBody>
        </p:sp>
        <p:sp>
          <p:nvSpPr>
            <p:cNvPr id="6" name="Rectangle 6"/>
            <p:cNvSpPr>
              <a:spLocks noChangeArrowheads="1"/>
            </p:cNvSpPr>
            <p:nvPr/>
          </p:nvSpPr>
          <p:spPr bwMode="blackWhite">
            <a:xfrm>
              <a:off x="2420566" y="4423722"/>
              <a:ext cx="385811" cy="424188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35000"/>
                </a:spcBef>
                <a:spcAft>
                  <a:spcPct val="35000"/>
                </a:spcAft>
                <a:buClrTx/>
                <a:buFontTx/>
                <a:buNone/>
              </a:pPr>
              <a:endParaRPr lang="en-US" altLang="en-US" sz="2200"/>
            </a:p>
          </p:txBody>
        </p:sp>
        <p:sp>
          <p:nvSpPr>
            <p:cNvPr id="7" name="Rectangle 7"/>
            <p:cNvSpPr>
              <a:spLocks noChangeArrowheads="1"/>
            </p:cNvSpPr>
            <p:nvPr/>
          </p:nvSpPr>
          <p:spPr bwMode="blackWhite">
            <a:xfrm>
              <a:off x="2806377" y="4847910"/>
              <a:ext cx="7033387" cy="613073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marL="342900" indent="-3429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1143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algn="l" eaLnBrk="1" hangingPunct="1"/>
              <a:r>
                <a:rPr lang="en-US" altLang="en-US" sz="1848" dirty="0">
                  <a:latin typeface="+mn-lt"/>
                </a:rPr>
                <a:t>The table is small or most queries are expected to retrieve more than 2% to 4% of the rows in the table</a:t>
              </a:r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blackWhite">
            <a:xfrm>
              <a:off x="2420566" y="4847910"/>
              <a:ext cx="385811" cy="613073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35000"/>
                </a:spcBef>
                <a:spcAft>
                  <a:spcPct val="35000"/>
                </a:spcAft>
                <a:buClrTx/>
                <a:buFontTx/>
                <a:buNone/>
              </a:pPr>
              <a:endParaRPr lang="en-US" altLang="en-US" sz="2200">
                <a:sym typeface="Wingdings 2" panose="05020102010507070707" pitchFamily="18" charset="2"/>
              </a:endParaRPr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blackWhite">
            <a:xfrm>
              <a:off x="2806377" y="5460983"/>
              <a:ext cx="7033387" cy="424188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marL="342900" indent="-3429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1143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algn="l" eaLnBrk="1" hangingPunct="1"/>
              <a:r>
                <a:rPr lang="en-US" altLang="en-US" sz="1848" dirty="0">
                  <a:latin typeface="+mn-lt"/>
                </a:rPr>
                <a:t>The table is updated frequently</a:t>
              </a:r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blackWhite">
            <a:xfrm>
              <a:off x="2420566" y="5460983"/>
              <a:ext cx="385811" cy="424188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35000"/>
                </a:spcBef>
                <a:spcAft>
                  <a:spcPct val="35000"/>
                </a:spcAft>
                <a:buClrTx/>
                <a:buFontTx/>
                <a:buNone/>
              </a:pPr>
              <a:endParaRPr lang="en-US" altLang="en-US" sz="2200">
                <a:sym typeface="Wingdings 2" panose="05020102010507070707" pitchFamily="18" charset="2"/>
              </a:endParaRPr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blackWhite">
            <a:xfrm>
              <a:off x="2806377" y="5885170"/>
              <a:ext cx="7033387" cy="424189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marL="342900" indent="-3429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1143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lvl="1" algn="l" eaLnBrk="1" hangingPunct="1"/>
              <a:r>
                <a:rPr lang="en-US" altLang="en-US" sz="1848" dirty="0">
                  <a:latin typeface="+mn-lt"/>
                </a:rPr>
                <a:t>The indexed columns are referenced as part of an expression</a:t>
              </a:r>
            </a:p>
          </p:txBody>
        </p:sp>
        <p:sp>
          <p:nvSpPr>
            <p:cNvPr id="18" name="Rectangle 18"/>
            <p:cNvSpPr>
              <a:spLocks noChangeArrowheads="1"/>
            </p:cNvSpPr>
            <p:nvPr/>
          </p:nvSpPr>
          <p:spPr bwMode="blackWhite">
            <a:xfrm>
              <a:off x="2420566" y="5885170"/>
              <a:ext cx="385811" cy="424189"/>
            </a:xfrm>
            <a:prstGeom prst="rect">
              <a:avLst/>
            </a:prstGeom>
            <a:solidFill>
              <a:srgbClr val="DDDDDD"/>
            </a:solidFill>
            <a:ln w="19050">
              <a:solidFill>
                <a:schemeClr val="tx1"/>
              </a:solidFill>
            </a:ln>
            <a:extLst/>
          </p:spPr>
          <p:txBody>
            <a:bodyPr anchor="ctr"/>
            <a:lstStyle>
              <a:lvl1pPr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algn="ctr" defTabSz="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0000"/>
                </a:buCl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l">
                <a:lnSpc>
                  <a:spcPct val="120000"/>
                </a:lnSpc>
                <a:spcBef>
                  <a:spcPct val="35000"/>
                </a:spcBef>
                <a:spcAft>
                  <a:spcPct val="35000"/>
                </a:spcAft>
                <a:buClrTx/>
                <a:buFontTx/>
                <a:buNone/>
              </a:pPr>
              <a:endParaRPr lang="en-US" altLang="en-US" sz="2200">
                <a:sym typeface="Wingdings 2" panose="05020102010507070707" pitchFamily="18" charset="2"/>
              </a:endParaRPr>
            </a:p>
          </p:txBody>
        </p:sp>
        <p:sp>
          <p:nvSpPr>
            <p:cNvPr id="25" name="Line 25"/>
            <p:cNvSpPr>
              <a:spLocks noChangeShapeType="1"/>
            </p:cNvSpPr>
            <p:nvPr/>
          </p:nvSpPr>
          <p:spPr bwMode="blackWhite">
            <a:xfrm>
              <a:off x="2420566" y="6309359"/>
              <a:ext cx="7419198" cy="0"/>
            </a:xfrm>
            <a:prstGeom prst="line">
              <a:avLst/>
            </a:prstGeom>
            <a:noFill/>
            <a:ln w="1905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sp>
          <p:nvSpPr>
            <p:cNvPr id="32" name="Line 32"/>
            <p:cNvSpPr>
              <a:spLocks noChangeShapeType="1"/>
            </p:cNvSpPr>
            <p:nvPr/>
          </p:nvSpPr>
          <p:spPr bwMode="blackWhite">
            <a:xfrm>
              <a:off x="2420566" y="5885170"/>
              <a:ext cx="7419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sp>
          <p:nvSpPr>
            <p:cNvPr id="33" name="Line 33"/>
            <p:cNvSpPr>
              <a:spLocks noChangeShapeType="1"/>
            </p:cNvSpPr>
            <p:nvPr/>
          </p:nvSpPr>
          <p:spPr bwMode="blackWhite">
            <a:xfrm>
              <a:off x="2420566" y="5460983"/>
              <a:ext cx="7419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blackWhite">
            <a:xfrm>
              <a:off x="2420566" y="4847910"/>
              <a:ext cx="7419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sp>
          <p:nvSpPr>
            <p:cNvPr id="35" name="Line 35"/>
            <p:cNvSpPr>
              <a:spLocks noChangeShapeType="1"/>
            </p:cNvSpPr>
            <p:nvPr/>
          </p:nvSpPr>
          <p:spPr bwMode="blackWhite">
            <a:xfrm>
              <a:off x="2420566" y="4423722"/>
              <a:ext cx="7419198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sp>
          <p:nvSpPr>
            <p:cNvPr id="36" name="Line 36"/>
            <p:cNvSpPr>
              <a:spLocks noChangeShapeType="1"/>
            </p:cNvSpPr>
            <p:nvPr/>
          </p:nvSpPr>
          <p:spPr bwMode="gray">
            <a:xfrm>
              <a:off x="2806377" y="4423722"/>
              <a:ext cx="0" cy="188563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endParaRPr lang="en-IN" sz="2200"/>
            </a:p>
          </p:txBody>
        </p:sp>
        <p:pic>
          <p:nvPicPr>
            <p:cNvPr id="41" name="Picture 41" descr="C:\temp\symbo004.gif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2510965" y="4490953"/>
              <a:ext cx="205013" cy="23210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42" descr="C:\temp\symbo004.gif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2510965" y="5015986"/>
              <a:ext cx="205013" cy="23210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43" descr="C:\temp\symbo004.gif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2510965" y="5528213"/>
              <a:ext cx="205013" cy="23210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44" descr="C:\temp\symbo004.gif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2510965" y="5976412"/>
              <a:ext cx="205013" cy="23210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80136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Use group or aggregate functions in SQL</a:t>
            </a:r>
          </a:p>
          <a:p>
            <a:r>
              <a:rPr lang="en-US" dirty="0"/>
              <a:t>Retrieving data from multiple tables using joins</a:t>
            </a:r>
          </a:p>
          <a:p>
            <a:r>
              <a:rPr lang="en-US" dirty="0"/>
              <a:t>Use of sub-queries</a:t>
            </a:r>
          </a:p>
          <a:p>
            <a:r>
              <a:rPr lang="en-US" dirty="0"/>
              <a:t>Set operations on tables</a:t>
            </a:r>
          </a:p>
          <a:p>
            <a:r>
              <a:rPr lang="en-US" dirty="0"/>
              <a:t>Manipulating data</a:t>
            </a:r>
          </a:p>
          <a:p>
            <a:r>
              <a:rPr lang="en-US" dirty="0"/>
              <a:t>Creating different database objects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F5C20E-783F-D546-A825-4DBC083FC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CA410BC-4BCE-0F49-838A-38B488E38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F2CBA-348C-A747-BC4F-8829C742F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76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BA0CE9-370B-FD44-93DB-D6F4558C62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</a:blip>
          <a:srcRect l="12240" t="5962" r="4833" b="9329"/>
          <a:stretch/>
        </p:blipFill>
        <p:spPr>
          <a:xfrm>
            <a:off x="9345657" y="3476350"/>
            <a:ext cx="2819405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30896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943ED-A770-9543-88C4-FC9E6F466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817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4D97A-677D-B048-8494-5936D491D1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In data warehouse, a dimension is a collection of reference information about a measurable event</a:t>
            </a:r>
          </a:p>
          <a:p>
            <a:r>
              <a:rPr lang="en-US" sz="3200" dirty="0"/>
              <a:t>The events are referred as facts and are stored in fact tables</a:t>
            </a:r>
          </a:p>
          <a:p>
            <a:r>
              <a:rPr lang="en-US" sz="3200" dirty="0"/>
              <a:t>For example, dimension tables store data like Customer details, Product details, Sales information, etc.</a:t>
            </a:r>
          </a:p>
          <a:p>
            <a:r>
              <a:rPr lang="en-US" sz="3200" dirty="0"/>
              <a:t>Fact tables contain the foreign key to each of these dimension tables with the corresponding measure say, total sales, average sales, spend, etc.</a:t>
            </a:r>
          </a:p>
          <a:p>
            <a:r>
              <a:rPr lang="en-US" sz="3200" dirty="0"/>
              <a:t>Functions like rollup, cube, etc. are required in the data warehouse context to aggregate the data in the fact table levels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E27515-0BAA-5345-A332-77E710E33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 FUNCTIONS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774FDA7-641A-1949-9FAE-880FA7B0A8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91BA48-9809-AE4C-B6AC-8C3FB604F5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89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simple extension to the GROUP BY clause.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Enables a SELECT statement to calculate multiple levels of subtotals across a specified group of dimensions.</a:t>
            </a:r>
          </a:p>
          <a:p>
            <a:r>
              <a:rPr lang="en-US" sz="3200" dirty="0"/>
              <a:t>Also calculates a grand total. </a:t>
            </a:r>
          </a:p>
          <a:p>
            <a:r>
              <a:rPr lang="en-US" sz="3200" dirty="0"/>
              <a:t>Highly efficient, adding minimal overhead to a query, easy to use.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ROLLUP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6EADC-F0D5-4041-8EF8-2E0491BD38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DBMS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E3F32F-2970-6446-A3DB-AD87CA2C37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A7BD299-4115-435C-9390-0BF281B3F2C8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66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DBMS Session-Day1</Template>
  <TotalTime>7069</TotalTime>
  <Words>3229</Words>
  <Application>Microsoft Office PowerPoint</Application>
  <PresentationFormat>Widescreen</PresentationFormat>
  <Paragraphs>842</Paragraphs>
  <Slides>77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90" baseType="lpstr">
      <vt:lpstr>Arial</vt:lpstr>
      <vt:lpstr>Arial Narrow</vt:lpstr>
      <vt:lpstr>Calibri</vt:lpstr>
      <vt:lpstr>Corbel</vt:lpstr>
      <vt:lpstr>Courier</vt:lpstr>
      <vt:lpstr>Courier New</vt:lpstr>
      <vt:lpstr>Courier Regular</vt:lpstr>
      <vt:lpstr>Helvetica LT Std Cond</vt:lpstr>
      <vt:lpstr>Helvetica LT Std Cond Light</vt:lpstr>
      <vt:lpstr>Times New Roman</vt:lpstr>
      <vt:lpstr>Wingdings</vt:lpstr>
      <vt:lpstr>Wingdings 2</vt:lpstr>
      <vt:lpstr>Frame</vt:lpstr>
      <vt:lpstr>Data Querying and Manipulation using SQL – Day 3</vt:lpstr>
      <vt:lpstr>OBJECTIVES</vt:lpstr>
      <vt:lpstr>AVG and MEDIAN as Aggregate Functions </vt:lpstr>
      <vt:lpstr>With Group By</vt:lpstr>
      <vt:lpstr>AVG (Mean) Analytic Function </vt:lpstr>
      <vt:lpstr>PowerPoint Presentation</vt:lpstr>
      <vt:lpstr>PowerPoint Presentation</vt:lpstr>
      <vt:lpstr>DIMENSION FUNCTIONS</vt:lpstr>
      <vt:lpstr>ROLLUP</vt:lpstr>
      <vt:lpstr>PowerPoint Presentation</vt:lpstr>
      <vt:lpstr>GROUPING SETS</vt:lpstr>
      <vt:lpstr>PowerPoint Presentation</vt:lpstr>
      <vt:lpstr>PowerPoint Presentation</vt:lpstr>
      <vt:lpstr>SUBQUERY </vt:lpstr>
      <vt:lpstr>SUBQUERY</vt:lpstr>
      <vt:lpstr>PowerPoint Presentation</vt:lpstr>
      <vt:lpstr>SUBQUERY: EXAMPLE</vt:lpstr>
      <vt:lpstr>List employees who have same job id say Nayer but draw higher salary than her: </vt:lpstr>
      <vt:lpstr>PowerPoint Presentation</vt:lpstr>
      <vt:lpstr>PowerPoint Presentation</vt:lpstr>
      <vt:lpstr>PowerPoint Presentation</vt:lpstr>
      <vt:lpstr>PowerPoint Presentation</vt:lpstr>
      <vt:lpstr>Result of the following query</vt:lpstr>
      <vt:lpstr>List departments whose minimum salary is more than the min. salary of dept 50.</vt:lpstr>
      <vt:lpstr>GROUP FUNCTIONS IN SUBQUERY  </vt:lpstr>
      <vt:lpstr>PowerPoint Presentation</vt:lpstr>
      <vt:lpstr>SUBQUERY: TYPES</vt:lpstr>
      <vt:lpstr>SUBQUERIES WITHIN SUBQUERY</vt:lpstr>
      <vt:lpstr>SUBQUERY: USING ANY CLAUSE,  ALL CLAUSE</vt:lpstr>
      <vt:lpstr>PowerPoint Presentation</vt:lpstr>
      <vt:lpstr>SUBQUERY:</vt:lpstr>
      <vt:lpstr>PowerPoint Presentation</vt:lpstr>
      <vt:lpstr>NULL VALUES IN SUBQUERY  </vt:lpstr>
      <vt:lpstr>PowerPoint Presentation</vt:lpstr>
      <vt:lpstr>SUBQUERY IN FROM CLAUSE</vt:lpstr>
      <vt:lpstr>MULTIPLE-COLUMNS IN SUBQUERY</vt:lpstr>
      <vt:lpstr>PowerPoint Presentation</vt:lpstr>
      <vt:lpstr>CORRELATED SUBQUERY</vt:lpstr>
      <vt:lpstr>Co-Related Subquery</vt:lpstr>
      <vt:lpstr>EXISTS  OPERATOR </vt:lpstr>
      <vt:lpstr>PowerPoint Presentation</vt:lpstr>
      <vt:lpstr>List details of departments that has managers. </vt:lpstr>
      <vt:lpstr>PowerPoint Presentation</vt:lpstr>
      <vt:lpstr>PowerPoint Presentation</vt:lpstr>
      <vt:lpstr>PowerPoint Presentation</vt:lpstr>
      <vt:lpstr>DML STATEMENT</vt:lpstr>
      <vt:lpstr>INSERT INTO STATEMENT</vt:lpstr>
      <vt:lpstr>Example: INSERT INTO</vt:lpstr>
      <vt:lpstr>Example: INSERT INTO</vt:lpstr>
      <vt:lpstr>UPDATE STATEMENT</vt:lpstr>
      <vt:lpstr>UPDATE STATEMENT</vt:lpstr>
      <vt:lpstr>DELETE FROM STATEMENT</vt:lpstr>
      <vt:lpstr>DELETE FROM STATEMENT</vt:lpstr>
      <vt:lpstr>NOTE: DML STATEMENTS</vt:lpstr>
      <vt:lpstr>ADVANTAGES OF COMMIT AND ROLLBACK STATEMENTS  </vt:lpstr>
      <vt:lpstr>PowerPoint Presentation</vt:lpstr>
      <vt:lpstr>DDL Statements</vt:lpstr>
      <vt:lpstr>SQL - CREATE TABLE</vt:lpstr>
      <vt:lpstr>ALTER TABLE</vt:lpstr>
      <vt:lpstr> TRUNCATE TABLE</vt:lpstr>
      <vt:lpstr>SQL - DROP TABLE</vt:lpstr>
      <vt:lpstr>PowerPoint Presentation</vt:lpstr>
      <vt:lpstr>VIEWS  </vt:lpstr>
      <vt:lpstr>PowerPoint Presentation</vt:lpstr>
      <vt:lpstr>View</vt:lpstr>
      <vt:lpstr>ADVANTAGES OF VIEWS </vt:lpstr>
      <vt:lpstr>CREATE TABLE</vt:lpstr>
      <vt:lpstr>CREATING A VIEW  </vt:lpstr>
      <vt:lpstr>CREATING A VIEW  </vt:lpstr>
      <vt:lpstr>CREATING A COMPLEX VIEW  </vt:lpstr>
      <vt:lpstr>RULES FOR PERFORMING DML OPERATIONS ON A VIEW  </vt:lpstr>
      <vt:lpstr>USING THE WITH CHECK OPTION CLAUSE  </vt:lpstr>
      <vt:lpstr>INDEXES  </vt:lpstr>
      <vt:lpstr>CREATING AN INDEX  </vt:lpstr>
      <vt:lpstr>INDEX CREATION GUIDLINES  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Karanji</dc:creator>
  <cp:lastModifiedBy>Microsoft</cp:lastModifiedBy>
  <cp:revision>370</cp:revision>
  <dcterms:created xsi:type="dcterms:W3CDTF">2016-01-14T11:21:39Z</dcterms:created>
  <dcterms:modified xsi:type="dcterms:W3CDTF">2019-09-12T08:55:41Z</dcterms:modified>
</cp:coreProperties>
</file>

<file path=docProps/thumbnail.jpeg>
</file>